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29"/>
  </p:notesMasterIdLst>
  <p:handoutMasterIdLst>
    <p:handoutMasterId r:id="rId30"/>
  </p:handoutMasterIdLst>
  <p:sldIdLst>
    <p:sldId id="394" r:id="rId5"/>
    <p:sldId id="383" r:id="rId6"/>
    <p:sldId id="384" r:id="rId7"/>
    <p:sldId id="398" r:id="rId8"/>
    <p:sldId id="386" r:id="rId9"/>
    <p:sldId id="388" r:id="rId10"/>
    <p:sldId id="392" r:id="rId11"/>
    <p:sldId id="393" r:id="rId12"/>
    <p:sldId id="403" r:id="rId13"/>
    <p:sldId id="404" r:id="rId14"/>
    <p:sldId id="407" r:id="rId15"/>
    <p:sldId id="405" r:id="rId16"/>
    <p:sldId id="406" r:id="rId17"/>
    <p:sldId id="408" r:id="rId18"/>
    <p:sldId id="385" r:id="rId19"/>
    <p:sldId id="389" r:id="rId20"/>
    <p:sldId id="390" r:id="rId21"/>
    <p:sldId id="391" r:id="rId22"/>
    <p:sldId id="395" r:id="rId23"/>
    <p:sldId id="397" r:id="rId24"/>
    <p:sldId id="399" r:id="rId25"/>
    <p:sldId id="400" r:id="rId26"/>
    <p:sldId id="401" r:id="rId27"/>
    <p:sldId id="402" r:id="rId28"/>
  </p:sldIdLst>
  <p:sldSz cx="12192000" cy="6858000"/>
  <p:notesSz cx="9388475" cy="7102475"/>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0D75F-644F-46ED-9F9E-D2643DC465C0}">
          <p14:sldIdLst>
            <p14:sldId id="394"/>
          </p14:sldIdLst>
        </p14:section>
        <p14:section name="Microsoft PowerBI" id="{13061375-0511-4B89-87E4-96CC648F47E9}">
          <p14:sldIdLst>
            <p14:sldId id="383"/>
            <p14:sldId id="384"/>
            <p14:sldId id="398"/>
          </p14:sldIdLst>
        </p14:section>
        <p14:section name="Microsoft Excel" id="{F63CD316-221D-43BA-A2B1-8007BD82439D}">
          <p14:sldIdLst>
            <p14:sldId id="386"/>
            <p14:sldId id="388"/>
            <p14:sldId id="392"/>
            <p14:sldId id="393"/>
            <p14:sldId id="403"/>
            <p14:sldId id="404"/>
            <p14:sldId id="407"/>
            <p14:sldId id="405"/>
            <p14:sldId id="406"/>
            <p14:sldId id="408"/>
          </p14:sldIdLst>
        </p14:section>
        <p14:section name="Protege" id="{8A3142D0-A0C3-4494-B6D0-CFCEBCF63796}">
          <p14:sldIdLst>
            <p14:sldId id="385"/>
            <p14:sldId id="389"/>
            <p14:sldId id="390"/>
            <p14:sldId id="391"/>
            <p14:sldId id="395"/>
            <p14:sldId id="397"/>
            <p14:sldId id="399"/>
            <p14:sldId id="400"/>
          </p14:sldIdLst>
        </p14:section>
        <p14:section name="Program Development" id="{AFD7A143-D67D-4ECB-A98B-0FF1649ED9AB}">
          <p14:sldIdLst>
            <p14:sldId id="401"/>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72" autoAdjust="0"/>
  </p:normalViewPr>
  <p:slideViewPr>
    <p:cSldViewPr snapToGrid="0">
      <p:cViewPr varScale="1">
        <p:scale>
          <a:sx n="99" d="100"/>
          <a:sy n="99" d="100"/>
        </p:scale>
        <p:origin x="948" y="306"/>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5/29/2025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5/29/2025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372527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5793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401634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9682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4DF1-3564-9EF2-06D7-3436320D2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F7AF-845E-7C05-ECC1-8D020C21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4DE4F-4BEA-299E-F720-E3519B968551}"/>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5E368BCF-2F7A-F7C8-D149-A61D15B3311C}"/>
              </a:ext>
            </a:extLst>
          </p:cNvPr>
          <p:cNvSpPr>
            <a:spLocks noGrp="1"/>
          </p:cNvSpPr>
          <p:nvPr>
            <p:ph type="sldNum" sz="quarter" idx="10"/>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397735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3C6-586B-59E0-914D-4950F6BC7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B368A-77F6-5C61-B61A-E9480BBDF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5954F-0B14-F95B-AC2A-E1B9BB4596A9}"/>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B4305847-3F41-46A7-C1F6-7CD03826538E}"/>
              </a:ext>
            </a:extLst>
          </p:cNvPr>
          <p:cNvSpPr>
            <a:spLocks noGrp="1"/>
          </p:cNvSpPr>
          <p:nvPr>
            <p:ph type="sldNum" sz="quarter" idx="10"/>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666074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1585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39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429457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835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38991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t>‹#›</a:t>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github.com/yasenstar/ontology/blob/main/working/mooc-test.rdf" TargetMode="External"/><Relationship Id="rId5"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hyperlink" Target="https://github.com/yasenstar/ontology/blob/main/working/mooc-test.rdf"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hyperlink" Target="https://github.com/yasenstar/PlantUML_in_Action"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yasenstar/learn_cp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hyperlink" Target="https://wmfexcel.com/2021/09/04/how-to-replace-value-with-a-value-from-another-column-in-power-query/"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github.com/yasenstar/self_learning" TargetMode="Externa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On-hand Tool Tips</a:t>
            </a:r>
            <a:br>
              <a:rPr lang="en-US" sz="5400" dirty="0"/>
            </a:br>
            <a:r>
              <a:rPr lang="zh-CN" altLang="en-US" sz="5400" dirty="0"/>
              <a:t>日常工具使用技巧</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36585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B31B4A-E701-D835-969C-3B71450F76E1}"/>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2F550F03-FE06-46BF-1DB7-2B051369868B}"/>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en-US" sz="2400" dirty="0"/>
              <a:t>Select data range</a:t>
            </a:r>
          </a:p>
          <a:p>
            <a:pPr marL="514350" indent="-514350" algn="l">
              <a:lnSpc>
                <a:spcPct val="100000"/>
              </a:lnSpc>
              <a:spcAft>
                <a:spcPts val="2400"/>
              </a:spcAft>
              <a:buFont typeface="+mj-lt"/>
              <a:buAutoNum type="arabicPeriod"/>
            </a:pPr>
            <a:r>
              <a:rPr lang="en-US" sz="2400" dirty="0"/>
              <a:t>Choose “Go To Special” in Find &amp; Select</a:t>
            </a:r>
          </a:p>
          <a:p>
            <a:pPr marL="514350" indent="-514350" algn="l">
              <a:lnSpc>
                <a:spcPct val="100000"/>
              </a:lnSpc>
              <a:spcAft>
                <a:spcPts val="2400"/>
              </a:spcAft>
              <a:buFont typeface="+mj-lt"/>
              <a:buAutoNum type="arabicPeriod"/>
            </a:pPr>
            <a:r>
              <a:rPr lang="en-US" sz="2400" dirty="0"/>
              <a:t>Put one sample cell</a:t>
            </a:r>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en-US" sz="2400" dirty="0"/>
              <a:t>If needed, convert formula to value</a:t>
            </a:r>
          </a:p>
        </p:txBody>
      </p:sp>
      <p:sp>
        <p:nvSpPr>
          <p:cNvPr id="10" name="Text Placeholder 9">
            <a:extLst>
              <a:ext uri="{FF2B5EF4-FFF2-40B4-BE49-F238E27FC236}">
                <a16:creationId xmlns:a16="http://schemas.microsoft.com/office/drawing/2014/main" id="{B481D1A7-970A-5DC9-D599-F297410BC5CD}"/>
              </a:ext>
            </a:extLst>
          </p:cNvPr>
          <p:cNvSpPr>
            <a:spLocks noGrp="1"/>
          </p:cNvSpPr>
          <p:nvPr>
            <p:ph type="body" sz="quarter" idx="19"/>
          </p:nvPr>
        </p:nvSpPr>
        <p:spPr>
          <a:xfrm>
            <a:off x="0" y="899643"/>
            <a:ext cx="6129304" cy="1089529"/>
          </a:xfrm>
        </p:spPr>
        <p:txBody>
          <a:bodyPr/>
          <a:lstStyle/>
          <a:p>
            <a:r>
              <a:rPr lang="en-US" altLang="zh-CN" b="1" dirty="0"/>
              <a:t>Method 1: </a:t>
            </a:r>
            <a:r>
              <a:rPr lang="en-US" b="1" dirty="0"/>
              <a:t>Steps to Fill Blank Cells with Value Above</a:t>
            </a:r>
          </a:p>
        </p:txBody>
      </p:sp>
      <p:sp>
        <p:nvSpPr>
          <p:cNvPr id="6" name="Slide Number Placeholder 5">
            <a:extLst>
              <a:ext uri="{FF2B5EF4-FFF2-40B4-BE49-F238E27FC236}">
                <a16:creationId xmlns:a16="http://schemas.microsoft.com/office/drawing/2014/main" id="{60912D8D-8DFC-E49E-C270-46BCC67636CD}"/>
              </a:ext>
            </a:extLst>
          </p:cNvPr>
          <p:cNvSpPr>
            <a:spLocks noGrp="1"/>
          </p:cNvSpPr>
          <p:nvPr>
            <p:ph type="sldNum" sz="quarter" idx="4"/>
          </p:nvPr>
        </p:nvSpPr>
        <p:spPr/>
        <p:txBody>
          <a:bodyPr/>
          <a:lstStyle/>
          <a:p>
            <a:fld id="{4997E989-D798-4C62-8E93-3D2D613C2488}" type="slidenum">
              <a:rPr lang="en-US" smtClean="0"/>
              <a:t>10</a:t>
            </a:fld>
            <a:endParaRPr lang="en-US" dirty="0"/>
          </a:p>
        </p:txBody>
      </p:sp>
      <p:pic>
        <p:nvPicPr>
          <p:cNvPr id="11" name="图片 1">
            <a:extLst>
              <a:ext uri="{FF2B5EF4-FFF2-40B4-BE49-F238E27FC236}">
                <a16:creationId xmlns:a16="http://schemas.microsoft.com/office/drawing/2014/main" id="{741D22F5-4038-7629-BE3D-09C727E7874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282479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8B6-BFC2-7B0A-4A7E-DE1A1F3529CD}"/>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FEB27C-7F53-792F-0392-2A1706EF1FE0}"/>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F5AE5FD5-C461-B408-5145-203E5E81AC79}"/>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F0DEFE97-38CF-E077-F0F3-8D49B1F987EA}"/>
              </a:ext>
            </a:extLst>
          </p:cNvPr>
          <p:cNvSpPr>
            <a:spLocks noGrp="1"/>
          </p:cNvSpPr>
          <p:nvPr>
            <p:ph type="body" sz="quarter" idx="19"/>
          </p:nvPr>
        </p:nvSpPr>
        <p:spPr>
          <a:xfrm>
            <a:off x="0" y="899643"/>
            <a:ext cx="6129304" cy="590931"/>
          </a:xfrm>
        </p:spPr>
        <p:txBody>
          <a:bodyPr/>
          <a:lstStyle/>
          <a:p>
            <a:r>
              <a:rPr lang="en-US" altLang="zh-CN" b="1" dirty="0"/>
              <a:t>Method 2: </a:t>
            </a:r>
            <a:r>
              <a:rPr lang="en-US" b="1" dirty="0"/>
              <a:t>Using VBA</a:t>
            </a:r>
          </a:p>
        </p:txBody>
      </p:sp>
      <p:sp>
        <p:nvSpPr>
          <p:cNvPr id="6" name="Slide Number Placeholder 5">
            <a:extLst>
              <a:ext uri="{FF2B5EF4-FFF2-40B4-BE49-F238E27FC236}">
                <a16:creationId xmlns:a16="http://schemas.microsoft.com/office/drawing/2014/main" id="{F38921EB-7E24-6731-C950-49995E750369}"/>
              </a:ext>
            </a:extLst>
          </p:cNvPr>
          <p:cNvSpPr>
            <a:spLocks noGrp="1"/>
          </p:cNvSpPr>
          <p:nvPr>
            <p:ph type="sldNum" sz="quarter" idx="4"/>
          </p:nvPr>
        </p:nvSpPr>
        <p:spPr/>
        <p:txBody>
          <a:bodyPr/>
          <a:lstStyle/>
          <a:p>
            <a:fld id="{4997E989-D798-4C62-8E93-3D2D613C2488}" type="slidenum">
              <a:rPr lang="en-US" smtClean="0"/>
              <a:t>11</a:t>
            </a:fld>
            <a:endParaRPr lang="en-US" dirty="0"/>
          </a:p>
        </p:txBody>
      </p:sp>
      <p:pic>
        <p:nvPicPr>
          <p:cNvPr id="11" name="图片 1">
            <a:extLst>
              <a:ext uri="{FF2B5EF4-FFF2-40B4-BE49-F238E27FC236}">
                <a16:creationId xmlns:a16="http://schemas.microsoft.com/office/drawing/2014/main" id="{C801B0CB-87B0-DD05-442D-786C93221D07}"/>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9236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0790-0C59-B5E9-3A8C-C7A51B96D24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C2BCB0-3106-718F-37F8-4A275399C6DC}"/>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65A0E626-7530-6C72-8A25-490143DF085B}"/>
              </a:ext>
            </a:extLst>
          </p:cNvPr>
          <p:cNvSpPr>
            <a:spLocks noGrp="1"/>
          </p:cNvSpPr>
          <p:nvPr>
            <p:ph type="body" sz="quarter" idx="11"/>
          </p:nvPr>
        </p:nvSpPr>
        <p:spPr>
          <a:xfrm>
            <a:off x="304800" y="1381071"/>
            <a:ext cx="7398818" cy="1754326"/>
          </a:xfrm>
        </p:spPr>
        <p:txBody>
          <a:bodyPr/>
          <a:lstStyle/>
          <a:p>
            <a:pPr>
              <a:lnSpc>
                <a:spcPct val="100000"/>
              </a:lnSpc>
            </a:pPr>
            <a:r>
              <a:rPr lang="zh-CN" altLang="en-US" sz="5400" dirty="0"/>
              <a:t>如何使用同列上面的值填充下面的空白格</a:t>
            </a:r>
            <a:endParaRPr lang="en-US" sz="5400" dirty="0"/>
          </a:p>
        </p:txBody>
      </p:sp>
      <p:sp>
        <p:nvSpPr>
          <p:cNvPr id="6" name="Slide Number Placeholder 5">
            <a:extLst>
              <a:ext uri="{FF2B5EF4-FFF2-40B4-BE49-F238E27FC236}">
                <a16:creationId xmlns:a16="http://schemas.microsoft.com/office/drawing/2014/main" id="{6E7B017D-CB82-3A61-DFE0-6C73CC3CDAF5}"/>
              </a:ext>
            </a:extLst>
          </p:cNvPr>
          <p:cNvSpPr>
            <a:spLocks noGrp="1"/>
          </p:cNvSpPr>
          <p:nvPr>
            <p:ph type="sldNum" sz="quarter" idx="4"/>
          </p:nvPr>
        </p:nvSpPr>
        <p:spPr/>
        <p:txBody>
          <a:bodyPr/>
          <a:lstStyle/>
          <a:p>
            <a:fld id="{4997E989-D798-4C62-8E93-3D2D613C2488}" type="slidenum">
              <a:rPr lang="en-US" smtClean="0"/>
              <a:t>12</a:t>
            </a:fld>
            <a:endParaRPr lang="en-US" dirty="0"/>
          </a:p>
        </p:txBody>
      </p:sp>
      <p:pic>
        <p:nvPicPr>
          <p:cNvPr id="7" name="图片 1">
            <a:extLst>
              <a:ext uri="{FF2B5EF4-FFF2-40B4-BE49-F238E27FC236}">
                <a16:creationId xmlns:a16="http://schemas.microsoft.com/office/drawing/2014/main" id="{DE67D925-EC22-54B7-3A31-0359970B03CF}"/>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04B5BFC2-C574-E6E9-B5A4-94162EB64F2D}"/>
              </a:ext>
            </a:extLst>
          </p:cNvPr>
          <p:cNvSpPr>
            <a:spLocks noGrp="1"/>
          </p:cNvSpPr>
          <p:nvPr>
            <p:ph type="body" sz="quarter" idx="19"/>
          </p:nvPr>
        </p:nvSpPr>
        <p:spPr>
          <a:xfrm>
            <a:off x="304800" y="582011"/>
            <a:ext cx="5875734" cy="590931"/>
          </a:xfrm>
        </p:spPr>
        <p:txBody>
          <a:bodyPr/>
          <a:lstStyle/>
          <a:p>
            <a:r>
              <a:rPr lang="en-US" dirty="0"/>
              <a:t>Microsoft Excel </a:t>
            </a:r>
            <a:r>
              <a:rPr lang="zh-CN" altLang="en-US" dirty="0"/>
              <a:t>电子表格</a:t>
            </a:r>
            <a:endParaRPr lang="en-US" dirty="0"/>
          </a:p>
        </p:txBody>
      </p:sp>
      <p:sp>
        <p:nvSpPr>
          <p:cNvPr id="3" name="TextBox 2">
            <a:extLst>
              <a:ext uri="{FF2B5EF4-FFF2-40B4-BE49-F238E27FC236}">
                <a16:creationId xmlns:a16="http://schemas.microsoft.com/office/drawing/2014/main" id="{F77CFAD8-F6A6-7411-838F-5E4FD74EE7B2}"/>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8" name="Picture 7">
            <a:extLst>
              <a:ext uri="{FF2B5EF4-FFF2-40B4-BE49-F238E27FC236}">
                <a16:creationId xmlns:a16="http://schemas.microsoft.com/office/drawing/2014/main" id="{EAAE6D7F-449B-3674-EED7-1F54628F2098}"/>
              </a:ext>
            </a:extLst>
          </p:cNvPr>
          <p:cNvPicPr>
            <a:picLocks noChangeAspect="1"/>
          </p:cNvPicPr>
          <p:nvPr/>
        </p:nvPicPr>
        <p:blipFill>
          <a:blip r:embed="rId4">
            <a:alphaModFix amt="70000"/>
          </a:blip>
          <a:stretch>
            <a:fillRect/>
          </a:stretch>
        </p:blipFill>
        <p:spPr>
          <a:xfrm>
            <a:off x="517841" y="3278293"/>
            <a:ext cx="6870142" cy="2304360"/>
          </a:xfrm>
          <a:prstGeom prst="rect">
            <a:avLst/>
          </a:prstGeom>
        </p:spPr>
      </p:pic>
    </p:spTree>
    <p:extLst>
      <p:ext uri="{BB962C8B-B14F-4D97-AF65-F5344CB8AC3E}">
        <p14:creationId xmlns:p14="http://schemas.microsoft.com/office/powerpoint/2010/main" val="140961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5D38-F0CF-218C-36AF-C0D585BD9E76}"/>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D80E99-E453-C7EF-5CF0-1120C8DE9854}"/>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63DCE0C1-2135-489B-CF7F-244C8327E77A}"/>
              </a:ext>
            </a:extLst>
          </p:cNvPr>
          <p:cNvSpPr>
            <a:spLocks noGrp="1"/>
          </p:cNvSpPr>
          <p:nvPr>
            <p:ph type="body" sz="quarter" idx="11"/>
          </p:nvPr>
        </p:nvSpPr>
        <p:spPr>
          <a:xfrm>
            <a:off x="0" y="2127184"/>
            <a:ext cx="6129304" cy="3539430"/>
          </a:xfrm>
        </p:spPr>
        <p:txBody>
          <a:bodyPr/>
          <a:lstStyle/>
          <a:p>
            <a:pPr marL="514350" indent="-514350" algn="l">
              <a:lnSpc>
                <a:spcPct val="100000"/>
              </a:lnSpc>
              <a:spcAft>
                <a:spcPts val="2400"/>
              </a:spcAft>
              <a:buFont typeface="+mj-lt"/>
              <a:buAutoNum type="arabicPeriod"/>
            </a:pPr>
            <a:r>
              <a:rPr lang="zh-CN" altLang="en-US" sz="2400" dirty="0"/>
              <a:t>选择数据表范围</a:t>
            </a:r>
            <a:endParaRPr lang="en-US" altLang="zh-CN" sz="2400" dirty="0"/>
          </a:p>
          <a:p>
            <a:pPr marL="514350" indent="-514350" algn="l">
              <a:lnSpc>
                <a:spcPct val="100000"/>
              </a:lnSpc>
              <a:spcAft>
                <a:spcPts val="2400"/>
              </a:spcAft>
              <a:buFont typeface="+mj-lt"/>
              <a:buAutoNum type="arabicPeriod"/>
            </a:pPr>
            <a:r>
              <a:rPr lang="zh-CN" altLang="en-US" sz="2400" dirty="0"/>
              <a:t>在“查找与选择</a:t>
            </a:r>
            <a:r>
              <a:rPr lang="en-US" altLang="zh-CN" sz="2400" dirty="0"/>
              <a:t>…</a:t>
            </a:r>
            <a:r>
              <a:rPr lang="zh-CN" altLang="en-US" sz="2400" dirty="0"/>
              <a:t>”的列表中选择“去到特殊情况</a:t>
            </a:r>
            <a:endParaRPr lang="en-US" sz="2400" dirty="0"/>
          </a:p>
          <a:p>
            <a:pPr marL="514350" indent="-514350" algn="l">
              <a:lnSpc>
                <a:spcPct val="100000"/>
              </a:lnSpc>
              <a:spcAft>
                <a:spcPts val="2400"/>
              </a:spcAft>
              <a:buFont typeface="+mj-lt"/>
              <a:buAutoNum type="arabicPeriod"/>
            </a:pPr>
            <a:r>
              <a:rPr lang="zh-CN" altLang="en-US" sz="2400" dirty="0"/>
              <a:t>公式栏中指向任一之上的单元格</a:t>
            </a:r>
            <a:endParaRPr lang="en-US" altLang="zh-CN" sz="2400" dirty="0"/>
          </a:p>
          <a:p>
            <a:pPr marL="514350" indent="-514350" algn="l">
              <a:lnSpc>
                <a:spcPct val="100000"/>
              </a:lnSpc>
              <a:spcAft>
                <a:spcPts val="2400"/>
              </a:spcAft>
              <a:buFont typeface="+mj-lt"/>
              <a:buAutoNum type="arabicPeriod"/>
            </a:pPr>
            <a:r>
              <a:rPr lang="en-US" sz="2400" dirty="0" err="1"/>
              <a:t>Ctrl+Enter</a:t>
            </a:r>
            <a:endParaRPr lang="en-US" sz="2400" dirty="0"/>
          </a:p>
          <a:p>
            <a:pPr marL="514350" indent="-514350" algn="l">
              <a:lnSpc>
                <a:spcPct val="100000"/>
              </a:lnSpc>
              <a:spcAft>
                <a:spcPts val="2400"/>
              </a:spcAft>
              <a:buFont typeface="+mj-lt"/>
              <a:buAutoNum type="arabicPeriod"/>
            </a:pPr>
            <a:r>
              <a:rPr lang="zh-CN" altLang="en-US" sz="2400" dirty="0"/>
              <a:t>如需要，把公式转变为值</a:t>
            </a:r>
            <a:endParaRPr lang="en-US" sz="2400" dirty="0"/>
          </a:p>
        </p:txBody>
      </p:sp>
      <p:sp>
        <p:nvSpPr>
          <p:cNvPr id="10" name="Text Placeholder 9">
            <a:extLst>
              <a:ext uri="{FF2B5EF4-FFF2-40B4-BE49-F238E27FC236}">
                <a16:creationId xmlns:a16="http://schemas.microsoft.com/office/drawing/2014/main" id="{1D8BA207-10B0-C681-E549-845C48B6C162}"/>
              </a:ext>
            </a:extLst>
          </p:cNvPr>
          <p:cNvSpPr>
            <a:spLocks noGrp="1"/>
          </p:cNvSpPr>
          <p:nvPr>
            <p:ph type="body" sz="quarter" idx="19"/>
          </p:nvPr>
        </p:nvSpPr>
        <p:spPr>
          <a:xfrm>
            <a:off x="0" y="899643"/>
            <a:ext cx="6129304" cy="1089529"/>
          </a:xfrm>
        </p:spPr>
        <p:txBody>
          <a:bodyPr/>
          <a:lstStyle/>
          <a:p>
            <a:r>
              <a:rPr lang="zh-CN" altLang="en-US" b="1" dirty="0"/>
              <a:t>方法 </a:t>
            </a:r>
            <a:r>
              <a:rPr lang="en-US" altLang="zh-CN" b="1" dirty="0"/>
              <a:t>1</a:t>
            </a:r>
            <a:r>
              <a:rPr lang="zh-CN" altLang="en-US" b="1" dirty="0"/>
              <a:t>：使用同列上面的值填充下面的空白格的操作步骤</a:t>
            </a:r>
            <a:endParaRPr lang="en-US" b="1" dirty="0"/>
          </a:p>
        </p:txBody>
      </p:sp>
      <p:sp>
        <p:nvSpPr>
          <p:cNvPr id="6" name="Slide Number Placeholder 5">
            <a:extLst>
              <a:ext uri="{FF2B5EF4-FFF2-40B4-BE49-F238E27FC236}">
                <a16:creationId xmlns:a16="http://schemas.microsoft.com/office/drawing/2014/main" id="{5B5E7A57-B2C8-2D50-37F0-715BFA6B2805}"/>
              </a:ext>
            </a:extLst>
          </p:cNvPr>
          <p:cNvSpPr>
            <a:spLocks noGrp="1"/>
          </p:cNvSpPr>
          <p:nvPr>
            <p:ph type="sldNum" sz="quarter" idx="4"/>
          </p:nvPr>
        </p:nvSpPr>
        <p:spPr/>
        <p:txBody>
          <a:bodyPr/>
          <a:lstStyle/>
          <a:p>
            <a:fld id="{4997E989-D798-4C62-8E93-3D2D613C2488}" type="slidenum">
              <a:rPr lang="en-US" smtClean="0"/>
              <a:t>13</a:t>
            </a:fld>
            <a:endParaRPr lang="en-US" dirty="0"/>
          </a:p>
        </p:txBody>
      </p:sp>
      <p:pic>
        <p:nvPicPr>
          <p:cNvPr id="11" name="图片 1">
            <a:extLst>
              <a:ext uri="{FF2B5EF4-FFF2-40B4-BE49-F238E27FC236}">
                <a16:creationId xmlns:a16="http://schemas.microsoft.com/office/drawing/2014/main" id="{7405A072-E681-3867-62F2-D64B522BCDAF}"/>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315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8442-7412-86E0-AB56-6156DA47EFC2}"/>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F5AA9-371F-C4B9-4039-F2F2C2C1BE3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8FB38577-21A3-89E8-7723-26B574D932ED}"/>
              </a:ext>
            </a:extLst>
          </p:cNvPr>
          <p:cNvSpPr>
            <a:spLocks noGrp="1"/>
          </p:cNvSpPr>
          <p:nvPr>
            <p:ph type="body" sz="quarter" idx="11"/>
          </p:nvPr>
        </p:nvSpPr>
        <p:spPr>
          <a:xfrm>
            <a:off x="0" y="2127184"/>
            <a:ext cx="6129304" cy="4524315"/>
          </a:xfrm>
        </p:spPr>
        <p:txBody>
          <a:bodyPr/>
          <a:lstStyle/>
          <a:p>
            <a:pPr algn="l">
              <a:lnSpc>
                <a:spcPct val="100000"/>
              </a:lnSpc>
              <a:spcAft>
                <a:spcPts val="2400"/>
              </a:spcAft>
            </a:pPr>
            <a:r>
              <a:rPr lang="en-US" sz="2400" dirty="0"/>
              <a:t>Sub </a:t>
            </a:r>
            <a:r>
              <a:rPr lang="en-US" sz="2400" dirty="0" err="1"/>
              <a:t>FillCellFromAbove</a:t>
            </a:r>
            <a:r>
              <a:rPr lang="en-US" sz="2400" dirty="0"/>
              <a:t>()</a:t>
            </a:r>
          </a:p>
          <a:p>
            <a:pPr algn="l">
              <a:lnSpc>
                <a:spcPct val="100000"/>
              </a:lnSpc>
              <a:spcAft>
                <a:spcPts val="2400"/>
              </a:spcAft>
            </a:pPr>
            <a:r>
              <a:rPr lang="en-US" sz="2400" dirty="0"/>
              <a:t>    For Each cell In Selection</a:t>
            </a:r>
          </a:p>
          <a:p>
            <a:pPr algn="l">
              <a:lnSpc>
                <a:spcPct val="100000"/>
              </a:lnSpc>
              <a:spcAft>
                <a:spcPts val="2400"/>
              </a:spcAft>
            </a:pPr>
            <a:r>
              <a:rPr lang="en-US" sz="2400" dirty="0"/>
              <a:t>        If </a:t>
            </a:r>
            <a:r>
              <a:rPr lang="en-US" sz="2400" dirty="0" err="1"/>
              <a:t>cell.Value</a:t>
            </a:r>
            <a:r>
              <a:rPr lang="en-US" sz="2400" dirty="0"/>
              <a:t> = "" Then</a:t>
            </a:r>
          </a:p>
          <a:p>
            <a:pPr algn="l">
              <a:lnSpc>
                <a:spcPct val="100000"/>
              </a:lnSpc>
              <a:spcAft>
                <a:spcPts val="2400"/>
              </a:spcAft>
            </a:pPr>
            <a:r>
              <a:rPr lang="en-US" sz="2400" dirty="0"/>
              <a:t>            </a:t>
            </a:r>
            <a:r>
              <a:rPr lang="en-US" sz="2400" dirty="0" err="1"/>
              <a:t>cell.Value</a:t>
            </a:r>
            <a:r>
              <a:rPr lang="en-US" sz="2400" dirty="0"/>
              <a:t> = </a:t>
            </a:r>
            <a:r>
              <a:rPr lang="en-US" sz="2400" dirty="0" err="1"/>
              <a:t>cell.Offset</a:t>
            </a:r>
            <a:r>
              <a:rPr lang="en-US" sz="2400" dirty="0"/>
              <a:t>(-1, 0).Value</a:t>
            </a:r>
          </a:p>
          <a:p>
            <a:pPr algn="l">
              <a:lnSpc>
                <a:spcPct val="100000"/>
              </a:lnSpc>
              <a:spcAft>
                <a:spcPts val="2400"/>
              </a:spcAft>
            </a:pPr>
            <a:r>
              <a:rPr lang="en-US" sz="2400" dirty="0"/>
              <a:t>        End If</a:t>
            </a:r>
          </a:p>
          <a:p>
            <a:pPr algn="l">
              <a:lnSpc>
                <a:spcPct val="100000"/>
              </a:lnSpc>
              <a:spcAft>
                <a:spcPts val="2400"/>
              </a:spcAft>
            </a:pPr>
            <a:r>
              <a:rPr lang="en-US" sz="2400" dirty="0"/>
              <a:t>    Next cell</a:t>
            </a:r>
          </a:p>
          <a:p>
            <a:pPr algn="l">
              <a:lnSpc>
                <a:spcPct val="100000"/>
              </a:lnSpc>
              <a:spcAft>
                <a:spcPts val="2400"/>
              </a:spcAft>
            </a:pPr>
            <a:r>
              <a:rPr lang="en-US" sz="2400" dirty="0"/>
              <a:t>End Sub</a:t>
            </a:r>
          </a:p>
        </p:txBody>
      </p:sp>
      <p:sp>
        <p:nvSpPr>
          <p:cNvPr id="10" name="Text Placeholder 9">
            <a:extLst>
              <a:ext uri="{FF2B5EF4-FFF2-40B4-BE49-F238E27FC236}">
                <a16:creationId xmlns:a16="http://schemas.microsoft.com/office/drawing/2014/main" id="{2752FBDC-0CF4-81A3-5D4D-5D412386A2B4}"/>
              </a:ext>
            </a:extLst>
          </p:cNvPr>
          <p:cNvSpPr>
            <a:spLocks noGrp="1"/>
          </p:cNvSpPr>
          <p:nvPr>
            <p:ph type="body" sz="quarter" idx="19"/>
          </p:nvPr>
        </p:nvSpPr>
        <p:spPr>
          <a:xfrm>
            <a:off x="0" y="899643"/>
            <a:ext cx="6129304" cy="590931"/>
          </a:xfrm>
        </p:spPr>
        <p:txBody>
          <a:bodyPr/>
          <a:lstStyle/>
          <a:p>
            <a:r>
              <a:rPr lang="zh-CN" altLang="en-US" b="1" dirty="0"/>
              <a:t>方法</a:t>
            </a:r>
            <a:r>
              <a:rPr lang="en-US" altLang="zh-CN" b="1" dirty="0"/>
              <a:t> 2: </a:t>
            </a:r>
            <a:r>
              <a:rPr lang="zh-CN" altLang="en-US" b="1" dirty="0"/>
              <a:t>使用</a:t>
            </a:r>
            <a:r>
              <a:rPr lang="en-US" b="1" dirty="0"/>
              <a:t> VBA</a:t>
            </a:r>
          </a:p>
        </p:txBody>
      </p:sp>
      <p:sp>
        <p:nvSpPr>
          <p:cNvPr id="6" name="Slide Number Placeholder 5">
            <a:extLst>
              <a:ext uri="{FF2B5EF4-FFF2-40B4-BE49-F238E27FC236}">
                <a16:creationId xmlns:a16="http://schemas.microsoft.com/office/drawing/2014/main" id="{D22360F2-4F60-80D2-3EE0-D33AC4FC1214}"/>
              </a:ext>
            </a:extLst>
          </p:cNvPr>
          <p:cNvSpPr>
            <a:spLocks noGrp="1"/>
          </p:cNvSpPr>
          <p:nvPr>
            <p:ph type="sldNum" sz="quarter" idx="4"/>
          </p:nvPr>
        </p:nvSpPr>
        <p:spPr/>
        <p:txBody>
          <a:bodyPr/>
          <a:lstStyle/>
          <a:p>
            <a:fld id="{4997E989-D798-4C62-8E93-3D2D613C2488}" type="slidenum">
              <a:rPr lang="en-US" smtClean="0"/>
              <a:t>14</a:t>
            </a:fld>
            <a:endParaRPr lang="en-US" dirty="0"/>
          </a:p>
        </p:txBody>
      </p:sp>
      <p:pic>
        <p:nvPicPr>
          <p:cNvPr id="11" name="图片 1">
            <a:extLst>
              <a:ext uri="{FF2B5EF4-FFF2-40B4-BE49-F238E27FC236}">
                <a16:creationId xmlns:a16="http://schemas.microsoft.com/office/drawing/2014/main" id="{B10DCD31-AB04-6EB6-756A-68EDD040CE81}"/>
              </a:ext>
            </a:extLst>
          </p:cNvPr>
          <p:cNvPicPr>
            <a:picLocks noGrp="1" noChangeAspect="1"/>
          </p:cNvPicPr>
          <p:nvPr>
            <p:ph idx="18"/>
            <p:custDataLst>
              <p:tags r:id="rId1"/>
            </p:custDataLst>
          </p:nvPr>
        </p:nvPicPr>
        <p:blipFill>
          <a:blip r:embed="rId3"/>
          <a:stretch>
            <a:fillRect/>
          </a:stretch>
        </p:blipFill>
        <p:spPr>
          <a:xfrm>
            <a:off x="199714" y="139967"/>
            <a:ext cx="1032782" cy="839788"/>
          </a:xfrm>
          <a:prstGeom prst="rect">
            <a:avLst/>
          </a:prstGeom>
          <a:ln>
            <a:noFill/>
          </a:ln>
          <a:effectLst>
            <a:softEdge rad="112500"/>
          </a:effectLst>
        </p:spPr>
      </p:pic>
    </p:spTree>
    <p:extLst>
      <p:ext uri="{BB962C8B-B14F-4D97-AF65-F5344CB8AC3E}">
        <p14:creationId xmlns:p14="http://schemas.microsoft.com/office/powerpoint/2010/main" val="19897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How to Merge two Ontologies in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15</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953949" y="4049326"/>
            <a:ext cx="1452016" cy="118804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953949" y="5468380"/>
            <a:ext cx="1452016" cy="1188048"/>
          </a:xfrm>
          <a:prstGeom prst="rect">
            <a:avLst/>
          </a:prstGeom>
          <a:ln>
            <a:noFill/>
          </a:ln>
          <a:effectLst>
            <a:outerShdw blurRad="292100" dist="139700" dir="2700000" algn="tl" rotWithShape="0">
              <a:srgbClr val="333333">
                <a:alpha val="65000"/>
              </a:srgbClr>
            </a:outerShdw>
          </a:effectLst>
        </p:spPr>
      </p:pic>
      <p:sp>
        <p:nvSpPr>
          <p:cNvPr id="17" name="箭头: 右 16"/>
          <p:cNvSpPr/>
          <p:nvPr/>
        </p:nvSpPr>
        <p:spPr>
          <a:xfrm>
            <a:off x="2697443" y="4788770"/>
            <a:ext cx="589820" cy="10293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3436496" y="4399825"/>
            <a:ext cx="2805809" cy="18072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2336024"/>
          </a:xfrm>
        </p:spPr>
        <p:txBody>
          <a:bodyPr/>
          <a:lstStyle/>
          <a:p>
            <a:r>
              <a:rPr lang="en-US" sz="5400" dirty="0"/>
              <a:t>Quick Tutorial on SWRL in Protégé</a:t>
            </a:r>
            <a:br>
              <a:rPr lang="en-US" sz="5400" dirty="0"/>
            </a:br>
            <a:r>
              <a:rPr lang="en-US" sz="5400" dirty="0"/>
              <a:t>– apply property</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3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zh-CN" altLang="en-US" sz="3600" b="1" dirty="0">
                <a:gradFill>
                  <a:gsLst>
                    <a:gs pos="0">
                      <a:srgbClr val="75D1FF">
                        <a:lumMod val="5000"/>
                        <a:lumOff val="95000"/>
                      </a:srgbClr>
                    </a:gs>
                    <a:gs pos="100000">
                      <a:srgbClr val="FFFFFF"/>
                    </a:gs>
                  </a:gsLst>
                  <a:lin ang="5400000" scaled="1"/>
                </a:gradFill>
              </a:rPr>
              <a:t>技巧与分享</a:t>
            </a:r>
            <a:endParaRPr lang="en-US" sz="3600" b="1" dirty="0">
              <a:gradFill>
                <a:gsLst>
                  <a:gs pos="0">
                    <a:srgbClr val="75D1FF">
                      <a:lumMod val="5000"/>
                      <a:lumOff val="95000"/>
                    </a:srgbClr>
                  </a:gs>
                  <a:gs pos="100000">
                    <a:srgbClr val="FFFFFF"/>
                  </a:gs>
                </a:gsLst>
                <a:lin ang="5400000" scaled="1"/>
              </a:gradFill>
            </a:endParaRP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40519" y="1381679"/>
            <a:ext cx="8804365" cy="1588127"/>
          </a:xfrm>
        </p:spPr>
        <p:txBody>
          <a:bodyPr/>
          <a:lstStyle/>
          <a:p>
            <a:r>
              <a:rPr lang="zh-CN" altLang="en-US" sz="5400" dirty="0"/>
              <a:t>在</a:t>
            </a:r>
            <a:r>
              <a:rPr lang="en-US" sz="5400" dirty="0"/>
              <a:t>Protégé</a:t>
            </a:r>
            <a:r>
              <a:rPr lang="zh-CN" altLang="en-US" sz="5400" dirty="0"/>
              <a:t>创建</a:t>
            </a:r>
            <a:r>
              <a:rPr lang="en-US" altLang="zh-CN" sz="5400" dirty="0"/>
              <a:t>SWRL</a:t>
            </a:r>
            <a:r>
              <a:rPr lang="zh-CN" altLang="en-US" sz="5400" dirty="0"/>
              <a:t>规则来添加对象实例的属性值</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17</a:t>
            </a:fld>
            <a:endParaRPr lang="en-US" dirty="0"/>
          </a:p>
        </p:txBody>
      </p:sp>
      <p:pic>
        <p:nvPicPr>
          <p:cNvPr id="5" name="图片 4">
            <a:extLst>
              <a:ext uri="{FF2B5EF4-FFF2-40B4-BE49-F238E27FC236}">
                <a16:creationId xmlns:a16="http://schemas.microsoft.com/office/drawing/2014/main" id="{E6A496C3-F499-5703-ABCA-1F8F7FDD8395}"/>
              </a:ext>
            </a:extLst>
          </p:cNvPr>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8" name="Picture 7">
            <a:extLst>
              <a:ext uri="{FF2B5EF4-FFF2-40B4-BE49-F238E27FC236}">
                <a16:creationId xmlns:a16="http://schemas.microsoft.com/office/drawing/2014/main" id="{9189F27A-219D-21DB-1C62-2FCBD8BE2D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820839" y="3902324"/>
            <a:ext cx="4514256" cy="257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40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4543703" y="2220475"/>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285129" y="5113762"/>
            <a:ext cx="7706275" cy="1588127"/>
          </a:xfrm>
        </p:spPr>
        <p:txBody>
          <a:bodyPr/>
          <a:lstStyle/>
          <a:p>
            <a:r>
              <a:rPr lang="zh-CN" altLang="en-US" sz="5400" dirty="0"/>
              <a:t>使用</a:t>
            </a:r>
            <a:r>
              <a:rPr lang="en-US" sz="5400" dirty="0"/>
              <a:t>Protégé</a:t>
            </a:r>
            <a:r>
              <a:rPr lang="zh-CN" altLang="en-US" sz="5400" dirty="0"/>
              <a:t>建立参考的</a:t>
            </a:r>
            <a:br>
              <a:rPr lang="en-US" altLang="zh-CN" sz="5400" dirty="0"/>
            </a:br>
            <a:r>
              <a:rPr lang="zh-CN" altLang="en-US" sz="5400" dirty="0"/>
              <a:t>家庭成员关系信息图</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18</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6F3CC20F-3890-8FA5-A3A9-239F43AE2644}"/>
              </a:ext>
            </a:extLst>
          </p:cNvPr>
          <p:cNvPicPr>
            <a:picLocks noChangeAspect="1"/>
          </p:cNvPicPr>
          <p:nvPr/>
        </p:nvPicPr>
        <p:blipFill>
          <a:blip r:embed="rId5"/>
          <a:stretch>
            <a:fillRect/>
          </a:stretch>
        </p:blipFill>
        <p:spPr>
          <a:xfrm>
            <a:off x="319779" y="511144"/>
            <a:ext cx="3955002" cy="5844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1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538541"/>
            <a:ext cx="8804365" cy="1588127"/>
          </a:xfrm>
        </p:spPr>
        <p:txBody>
          <a:bodyPr/>
          <a:lstStyle/>
          <a:p>
            <a:r>
              <a:rPr lang="en-US" sz="5400" dirty="0"/>
              <a:t>Research on SWRL’s transferable rules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19</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pic>
        <p:nvPicPr>
          <p:cNvPr id="13" name="Picture 12">
            <a:extLst>
              <a:ext uri="{FF2B5EF4-FFF2-40B4-BE49-F238E27FC236}">
                <a16:creationId xmlns:a16="http://schemas.microsoft.com/office/drawing/2014/main" id="{336C5180-B8B8-B0AD-E9A5-2D7224136BD5}"/>
              </a:ext>
            </a:extLst>
          </p:cNvPr>
          <p:cNvPicPr>
            <a:picLocks noChangeAspect="1"/>
          </p:cNvPicPr>
          <p:nvPr/>
        </p:nvPicPr>
        <p:blipFill>
          <a:blip r:embed="rId5"/>
          <a:stretch>
            <a:fillRect/>
          </a:stretch>
        </p:blipFill>
        <p:spPr>
          <a:xfrm>
            <a:off x="1591853" y="3412141"/>
            <a:ext cx="5223839" cy="2495599"/>
          </a:xfrm>
          <a:prstGeom prst="rect">
            <a:avLst/>
          </a:prstGeom>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6"/>
              </a:rPr>
              <a:t>https://github.com/yasenstar/ontology/blob/main/working/mooc-test.rdf</a:t>
            </a:r>
            <a:endParaRPr lang="en-US" sz="2400" b="1" dirty="0"/>
          </a:p>
        </p:txBody>
      </p:sp>
    </p:spTree>
    <p:extLst>
      <p:ext uri="{BB962C8B-B14F-4D97-AF65-F5344CB8AC3E}">
        <p14:creationId xmlns:p14="http://schemas.microsoft.com/office/powerpoint/2010/main" val="243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Customize PowerBI The</a:t>
            </a:r>
            <a:r>
              <a:rPr lang="en-US" altLang="zh-CN" sz="5400" dirty="0"/>
              <a:t>m</a:t>
            </a:r>
            <a:r>
              <a:rPr lang="en-US" sz="5400" dirty="0"/>
              <a:t>e to add your desired fonts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dirty="0"/>
          </a:p>
        </p:txBody>
      </p:sp>
      <p:pic>
        <p:nvPicPr>
          <p:cNvPr id="13" name="Picture 12"/>
          <p:cNvPicPr>
            <a:picLocks noChangeAspect="1"/>
          </p:cNvPicPr>
          <p:nvPr/>
        </p:nvPicPr>
        <p:blipFill>
          <a:blip r:embed="rId4"/>
          <a:stretch>
            <a:fillRect/>
          </a:stretch>
        </p:blipFill>
        <p:spPr>
          <a:xfrm>
            <a:off x="5529135" y="866999"/>
            <a:ext cx="6044675" cy="15942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20</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spc="0" dirty="0"/>
              <a:t>Structure </a:t>
            </a:r>
            <a:r>
              <a:rPr lang="en-US" sz="4800" spc="0"/>
              <a:t>of Ontology and Study</a:t>
            </a:r>
            <a:endParaRPr lang="en-US" sz="4800" spc="0" dirty="0"/>
          </a:p>
        </p:txBody>
      </p:sp>
      <p:sp>
        <p:nvSpPr>
          <p:cNvPr id="5" name="TextBox 4">
            <a:extLst>
              <a:ext uri="{FF2B5EF4-FFF2-40B4-BE49-F238E27FC236}">
                <a16:creationId xmlns:a16="http://schemas.microsoft.com/office/drawing/2014/main" id="{D4928D20-B821-0A6C-441D-54E165074188}"/>
              </a:ext>
            </a:extLst>
          </p:cNvPr>
          <p:cNvSpPr txBox="1"/>
          <p:nvPr/>
        </p:nvSpPr>
        <p:spPr>
          <a:xfrm>
            <a:off x="546847" y="1670486"/>
            <a:ext cx="11259671" cy="4611519"/>
          </a:xfrm>
          <a:prstGeom prst="rect">
            <a:avLst/>
          </a:prstGeom>
          <a:noFill/>
        </p:spPr>
        <p:txBody>
          <a:bodyPr wrap="square" rtlCol="0">
            <a:spAutoFit/>
          </a:bodyPr>
          <a:lstStyle/>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A class “Student”, two sub-class “science” and “social science”</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"social science" class contains sub-classes  A, B, and G courses. </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The science class contains sub-classes C, D, E, and F courses.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(sample with 2000) of individuals for science, evening distributed into class C to F</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Numbers of data properties to track Moodle Usage, sample as “gender”,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Total_number_of_clicks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course_result</a:t>
            </a:r>
            <a:r>
              <a:rPr lang="en-US" dirty="0">
                <a:latin typeface="Arial" panose="020B0604020202020204" pitchFamily="34" charset="0"/>
                <a:cs typeface="Arial" panose="020B0604020202020204" pitchFamily="34" charset="0"/>
              </a:rPr>
              <a:t>” for class</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individual’s </a:t>
            </a:r>
            <a:r>
              <a:rPr lang="en-US" dirty="0" err="1">
                <a:latin typeface="Arial" panose="020B0604020202020204" pitchFamily="34" charset="0"/>
                <a:cs typeface="Arial" panose="020B0604020202020204" pitchFamily="34" charset="0"/>
              </a:rPr>
              <a:t>final_result</a:t>
            </a:r>
            <a:r>
              <a:rPr lang="en-US" dirty="0">
                <a:latin typeface="Arial" panose="020B0604020202020204" pitchFamily="34" charset="0"/>
                <a:cs typeface="Arial" panose="020B0604020202020204" pitchFamily="34" charset="0"/>
              </a:rPr>
              <a:t> base on </a:t>
            </a:r>
            <a:r>
              <a:rPr lang="en-US" dirty="0" err="1">
                <a:latin typeface="Arial" panose="020B0604020202020204" pitchFamily="34" charset="0"/>
                <a:cs typeface="Arial" panose="020B0604020202020204" pitchFamily="34" charset="0"/>
              </a:rPr>
              <a:t>studied_credits</a:t>
            </a:r>
            <a:r>
              <a:rPr lang="en-US" dirty="0">
                <a:latin typeface="Arial" panose="020B0604020202020204" pitchFamily="34" charset="0"/>
                <a:cs typeface="Arial" panose="020B0604020202020204" pitchFamily="34" charset="0"/>
              </a:rPr>
              <a:t> comparing with score 60 (Pass if &gt;=60)</a:t>
            </a:r>
          </a:p>
          <a:p>
            <a:pPr marL="342900" indent="-342900">
              <a:lnSpc>
                <a:spcPct val="150000"/>
              </a:lnSpc>
              <a:buFont typeface="+mj-lt"/>
              <a:buAutoNum type="arabicPeriod"/>
            </a:pPr>
            <a:r>
              <a:rPr lang="en-US" dirty="0">
                <a:latin typeface="Arial" panose="020B0604020202020204" pitchFamily="34" charset="0"/>
                <a:cs typeface="Arial" panose="020B0604020202020204" pitchFamily="34" charset="0"/>
              </a:rPr>
              <a:t>Predict in class C, then use the result transferring to class D, E and F</a:t>
            </a:r>
          </a:p>
          <a:p>
            <a:pPr marL="342900" indent="-342900">
              <a:lnSpc>
                <a:spcPct val="150000"/>
              </a:lnSpc>
              <a:buFont typeface="+mj-lt"/>
              <a:buAutoNum type="arabicPeriod"/>
            </a:pP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Finding: if multiple individuals, the result is not the expected; while if we have one single class as individual, it’s OK to predict to other class; but lack of statistics expression method in Protégé OWL</a:t>
            </a:r>
          </a:p>
        </p:txBody>
      </p:sp>
    </p:spTree>
    <p:extLst>
      <p:ext uri="{BB962C8B-B14F-4D97-AF65-F5344CB8AC3E}">
        <p14:creationId xmlns:p14="http://schemas.microsoft.com/office/powerpoint/2010/main" val="27976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4719" y="1316443"/>
            <a:ext cx="8804365" cy="2336024"/>
          </a:xfrm>
        </p:spPr>
        <p:txBody>
          <a:bodyPr/>
          <a:lstStyle/>
          <a:p>
            <a:r>
              <a:rPr lang="en-US" sz="5400" dirty="0"/>
              <a:t>How to Change between Class and Individual in Ontology (Protégé)</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21</a:t>
            </a:fld>
            <a:endParaRPr lang="en-US" dirty="0"/>
          </a:p>
        </p:txBody>
      </p:sp>
      <p:pic>
        <p:nvPicPr>
          <p:cNvPr id="5" name="图片 4"/>
          <p:cNvPicPr>
            <a:picLocks noChangeAspect="1"/>
          </p:cNvPicPr>
          <p:nvPr/>
        </p:nvPicPr>
        <p:blipFill>
          <a:blip r:embed="rId4"/>
          <a:stretch>
            <a:fillRect/>
          </a:stretch>
        </p:blipFill>
        <p:spPr>
          <a:xfrm>
            <a:off x="8303839" y="613096"/>
            <a:ext cx="2596529" cy="808500"/>
          </a:xfrm>
          <a:prstGeom prst="rect">
            <a:avLst/>
          </a:prstGeom>
          <a:ln>
            <a:noFill/>
          </a:ln>
          <a:effectLst>
            <a:softEdge rad="112500"/>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https://github.com/yasenstar/ontology</a:t>
            </a:r>
            <a:endParaRPr lang="en-US" sz="2400" b="1" dirty="0"/>
          </a:p>
        </p:txBody>
      </p:sp>
      <p:sp>
        <p:nvSpPr>
          <p:cNvPr id="17" name="Rectangle: Rounded Corners 16">
            <a:extLst>
              <a:ext uri="{FF2B5EF4-FFF2-40B4-BE49-F238E27FC236}">
                <a16:creationId xmlns:a16="http://schemas.microsoft.com/office/drawing/2014/main" id="{AB546834-51C2-814E-8E38-9683E1B112DB}"/>
              </a:ext>
            </a:extLst>
          </p:cNvPr>
          <p:cNvSpPr/>
          <p:nvPr/>
        </p:nvSpPr>
        <p:spPr>
          <a:xfrm>
            <a:off x="394871" y="3717703"/>
            <a:ext cx="5072675" cy="1598416"/>
          </a:xfrm>
          <a:prstGeom prst="roundRect">
            <a:avLst>
              <a:gd name="adj" fmla="val 11949"/>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E2002E3-EF0B-D038-35FE-32DED5A08669}"/>
              </a:ext>
            </a:extLst>
          </p:cNvPr>
          <p:cNvSpPr/>
          <p:nvPr/>
        </p:nvSpPr>
        <p:spPr>
          <a:xfrm>
            <a:off x="984316" y="3987308"/>
            <a:ext cx="1009455" cy="1009455"/>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Class</a:t>
            </a:r>
          </a:p>
        </p:txBody>
      </p:sp>
      <p:sp>
        <p:nvSpPr>
          <p:cNvPr id="6" name="Diamond 5">
            <a:extLst>
              <a:ext uri="{FF2B5EF4-FFF2-40B4-BE49-F238E27FC236}">
                <a16:creationId xmlns:a16="http://schemas.microsoft.com/office/drawing/2014/main" id="{6BDF8573-752C-FFE9-5976-19CEE562F03D}"/>
              </a:ext>
            </a:extLst>
          </p:cNvPr>
          <p:cNvSpPr/>
          <p:nvPr/>
        </p:nvSpPr>
        <p:spPr>
          <a:xfrm>
            <a:off x="3879073" y="3987308"/>
            <a:ext cx="1009455" cy="1009455"/>
          </a:xfrm>
          <a:prstGeom prst="diamond">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dirty="0"/>
              <a:t>Instance</a:t>
            </a:r>
          </a:p>
        </p:txBody>
      </p:sp>
      <p:sp>
        <p:nvSpPr>
          <p:cNvPr id="8" name="Arrow: Left-Right 7">
            <a:extLst>
              <a:ext uri="{FF2B5EF4-FFF2-40B4-BE49-F238E27FC236}">
                <a16:creationId xmlns:a16="http://schemas.microsoft.com/office/drawing/2014/main" id="{8F0BBE60-5FE8-86A0-52E9-ABCC44CC7394}"/>
              </a:ext>
            </a:extLst>
          </p:cNvPr>
          <p:cNvSpPr/>
          <p:nvPr/>
        </p:nvSpPr>
        <p:spPr>
          <a:xfrm>
            <a:off x="2195446" y="4261203"/>
            <a:ext cx="1461155" cy="46166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change</a:t>
            </a:r>
          </a:p>
        </p:txBody>
      </p:sp>
    </p:spTree>
    <p:extLst>
      <p:ext uri="{BB962C8B-B14F-4D97-AF65-F5344CB8AC3E}">
        <p14:creationId xmlns:p14="http://schemas.microsoft.com/office/powerpoint/2010/main" val="34653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374515" y="423673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Info Sharing</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2135" y="753035"/>
            <a:ext cx="7699120" cy="1775761"/>
          </a:xfrm>
        </p:spPr>
        <p:txBody>
          <a:bodyPr/>
          <a:lstStyle/>
          <a:p>
            <a:r>
              <a:rPr lang="en-US" sz="5400" dirty="0"/>
              <a:t>Ontology View on UML Diagrams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22</a:t>
            </a:fld>
            <a:endParaRPr lang="en-US" dirty="0"/>
          </a:p>
        </p:txBody>
      </p:sp>
      <p:pic>
        <p:nvPicPr>
          <p:cNvPr id="5" name="图片 4"/>
          <p:cNvPicPr>
            <a:picLocks noChangeAspect="1"/>
          </p:cNvPicPr>
          <p:nvPr/>
        </p:nvPicPr>
        <p:blipFill>
          <a:blip r:embed="rId4"/>
          <a:stretch>
            <a:fillRect/>
          </a:stretch>
        </p:blipFill>
        <p:spPr>
          <a:xfrm>
            <a:off x="9131194" y="1133391"/>
            <a:ext cx="2596529" cy="808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5C42ADC0-14C1-5A35-FD6C-76F487787335}"/>
              </a:ext>
            </a:extLst>
          </p:cNvPr>
          <p:cNvSpPr txBox="1"/>
          <p:nvPr/>
        </p:nvSpPr>
        <p:spPr>
          <a:xfrm>
            <a:off x="313765" y="6118964"/>
            <a:ext cx="11178988" cy="461665"/>
          </a:xfrm>
          <a:prstGeom prst="rect">
            <a:avLst/>
          </a:prstGeom>
          <a:noFill/>
        </p:spPr>
        <p:txBody>
          <a:bodyPr wrap="square">
            <a:spAutoFit/>
          </a:bodyPr>
          <a:lstStyle/>
          <a:p>
            <a:r>
              <a:rPr lang="en-US" sz="2400" b="1" dirty="0">
                <a:hlinkClick r:id="rId5"/>
              </a:rPr>
              <a:t>https://github.com/yasenstar/PlantUML_in_Action</a:t>
            </a:r>
            <a:endParaRPr lang="en-US" sz="2400" b="1" dirty="0"/>
          </a:p>
        </p:txBody>
      </p:sp>
      <p:pic>
        <p:nvPicPr>
          <p:cNvPr id="18" name="Picture 17">
            <a:extLst>
              <a:ext uri="{FF2B5EF4-FFF2-40B4-BE49-F238E27FC236}">
                <a16:creationId xmlns:a16="http://schemas.microsoft.com/office/drawing/2014/main" id="{A36C4943-593B-1CE2-42B5-909A8F0684CE}"/>
              </a:ext>
            </a:extLst>
          </p:cNvPr>
          <p:cNvPicPr>
            <a:picLocks noChangeAspect="1"/>
          </p:cNvPicPr>
          <p:nvPr/>
        </p:nvPicPr>
        <p:blipFill>
          <a:blip r:embed="rId6"/>
          <a:stretch>
            <a:fillRect/>
          </a:stretch>
        </p:blipFill>
        <p:spPr>
          <a:xfrm>
            <a:off x="152445" y="2384410"/>
            <a:ext cx="8076003" cy="368852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47827157-367C-BCBE-C7FE-64D867A48F8C}"/>
              </a:ext>
            </a:extLst>
          </p:cNvPr>
          <p:cNvPicPr>
            <a:picLocks noChangeAspect="1"/>
          </p:cNvPicPr>
          <p:nvPr/>
        </p:nvPicPr>
        <p:blipFill>
          <a:blip r:embed="rId7"/>
          <a:stretch>
            <a:fillRect/>
          </a:stretch>
        </p:blipFill>
        <p:spPr>
          <a:xfrm>
            <a:off x="7156048" y="277371"/>
            <a:ext cx="1687459" cy="2205391"/>
          </a:xfrm>
          <a:prstGeom prst="rect">
            <a:avLst/>
          </a:prstGeom>
          <a:ln>
            <a:noFill/>
          </a:ln>
          <a:effectLst>
            <a:softEdge rad="112500"/>
          </a:effectLst>
        </p:spPr>
      </p:pic>
    </p:spTree>
    <p:extLst>
      <p:ext uri="{BB962C8B-B14F-4D97-AF65-F5344CB8AC3E}">
        <p14:creationId xmlns:p14="http://schemas.microsoft.com/office/powerpoint/2010/main" val="13919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5E-4A5F-0A94-196C-2D46633251A2}"/>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4CA0D792-CC71-0AE2-E776-60E2D73660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52119D49-1D79-4FA4-082E-A45C20DDB88D}"/>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5FBD41E-E9D1-2C97-895F-152FD653E107}"/>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ED457A1E-290E-704D-D385-3B7ECB70D38B}"/>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770D2489-72DE-D18C-0897-55D0FD71C67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9C3F19D8-97B4-8A9E-E6E8-0C2251EBE579}"/>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9DCDD17B-4416-E791-A635-D72686A44F7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A8A5482-4454-16E9-F595-CE22A782B6D1}"/>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D1230840-DFAA-A6D1-F39C-FE8F6F5445A0}"/>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78D931F2-F1A6-C7DD-D16B-91736DD0A05B}"/>
              </a:ext>
            </a:extLst>
          </p:cNvPr>
          <p:cNvSpPr>
            <a:spLocks noGrp="1"/>
          </p:cNvSpPr>
          <p:nvPr>
            <p:ph type="ctrTitle"/>
          </p:nvPr>
        </p:nvSpPr>
        <p:spPr>
          <a:xfrm>
            <a:off x="312425" y="81800"/>
            <a:ext cx="8481379" cy="2336024"/>
          </a:xfrm>
        </p:spPr>
        <p:txBody>
          <a:bodyPr/>
          <a:lstStyle/>
          <a:p>
            <a:r>
              <a:rPr lang="en-US" sz="5400" dirty="0"/>
              <a:t>Setup C/C++ Compiler for VS Code behind </a:t>
            </a:r>
            <a:r>
              <a:rPr lang="en-US" sz="5400" dirty="0">
                <a:solidFill>
                  <a:srgbClr val="FF0000"/>
                </a:solidFill>
              </a:rPr>
              <a:t>Firewall</a:t>
            </a:r>
          </a:p>
        </p:txBody>
      </p:sp>
      <p:sp>
        <p:nvSpPr>
          <p:cNvPr id="19" name="Freeform: Shape 18">
            <a:extLst>
              <a:ext uri="{FF2B5EF4-FFF2-40B4-BE49-F238E27FC236}">
                <a16:creationId xmlns:a16="http://schemas.microsoft.com/office/drawing/2014/main" id="{F1641E59-967A-89AF-92C9-AF1C8D4C8E4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5CA615F6-D1F5-A93A-C72D-208B5521BC2D}"/>
              </a:ext>
            </a:extLst>
          </p:cNvPr>
          <p:cNvSpPr>
            <a:spLocks noGrp="1"/>
          </p:cNvSpPr>
          <p:nvPr>
            <p:ph type="sldNum" sz="quarter" idx="12"/>
          </p:nvPr>
        </p:nvSpPr>
        <p:spPr/>
        <p:txBody>
          <a:bodyPr/>
          <a:lstStyle/>
          <a:p>
            <a:fld id="{5AE1514C-5E56-4738-A1FF-4B1CFD2A3E36}" type="slidenum">
              <a:rPr lang="en-US" smtClean="0"/>
              <a:t>23</a:t>
            </a:fld>
            <a:endParaRPr lang="en-US" dirty="0"/>
          </a:p>
        </p:txBody>
      </p:sp>
      <p:sp>
        <p:nvSpPr>
          <p:cNvPr id="21" name="TextBox 20">
            <a:extLst>
              <a:ext uri="{FF2B5EF4-FFF2-40B4-BE49-F238E27FC236}">
                <a16:creationId xmlns:a16="http://schemas.microsoft.com/office/drawing/2014/main" id="{580142B4-62A7-8D59-C746-9390BD1B8B70}"/>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8AA402EA-DE41-C625-3AEC-CF3110613A7F}"/>
              </a:ext>
            </a:extLst>
          </p:cNvPr>
          <p:cNvPicPr>
            <a:picLocks noChangeAspect="1"/>
          </p:cNvPicPr>
          <p:nvPr/>
        </p:nvPicPr>
        <p:blipFill>
          <a:blip r:embed="rId5"/>
          <a:stretch>
            <a:fillRect/>
          </a:stretch>
        </p:blipFill>
        <p:spPr>
          <a:xfrm>
            <a:off x="5091621" y="5185916"/>
            <a:ext cx="3605191" cy="611595"/>
          </a:xfrm>
          <a:prstGeom prst="rect">
            <a:avLst/>
          </a:prstGeom>
        </p:spPr>
      </p:pic>
      <p:pic>
        <p:nvPicPr>
          <p:cNvPr id="13" name="Picture 12">
            <a:extLst>
              <a:ext uri="{FF2B5EF4-FFF2-40B4-BE49-F238E27FC236}">
                <a16:creationId xmlns:a16="http://schemas.microsoft.com/office/drawing/2014/main" id="{CFE7D52F-AC92-D0B1-22D3-478B0CC7AFA1}"/>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7E0BD44E-7930-74A0-FC61-E3E720FD6E91}"/>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50473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B838-6B69-8E2B-E27E-F03C26D6F4EB}"/>
            </a:ext>
          </a:extLst>
        </p:cNvPr>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BF4B88F6-68C3-70EC-625F-0247EE6F4A1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A2D618BA-9D47-B711-3D4E-11B083182F99}"/>
              </a:ext>
            </a:extLst>
          </p:cNvPr>
          <p:cNvSpPr/>
          <p:nvPr/>
        </p:nvSpPr>
        <p:spPr>
          <a:xfrm>
            <a:off x="12888" y="30312"/>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22779DC-480C-4034-F19B-093755F92BD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67463E05-663E-5288-BD03-D84EF3B683F9}"/>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1226808F-EE4F-C87F-EC0F-9B0F6F7404EE}"/>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F98D367E-86B5-7990-AE78-9FBFDA789B16}"/>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AC901E4-723F-75CC-D50D-FF68E02D4E5E}"/>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F1A9B6E3-AEDC-57DC-E347-EAA628F58ACE}"/>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a:extLst>
              <a:ext uri="{FF2B5EF4-FFF2-40B4-BE49-F238E27FC236}">
                <a16:creationId xmlns:a16="http://schemas.microsoft.com/office/drawing/2014/main" id="{BB825B0E-8702-1BF6-24FC-52DAD5D7A708}"/>
              </a:ext>
            </a:extLst>
          </p:cNvPr>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43334F62-598B-8EB0-3A7C-D01B168DE975}"/>
              </a:ext>
            </a:extLst>
          </p:cNvPr>
          <p:cNvSpPr>
            <a:spLocks noGrp="1"/>
          </p:cNvSpPr>
          <p:nvPr>
            <p:ph type="ctrTitle"/>
          </p:nvPr>
        </p:nvSpPr>
        <p:spPr>
          <a:xfrm>
            <a:off x="313765" y="277371"/>
            <a:ext cx="8481379" cy="2382983"/>
          </a:xfrm>
        </p:spPr>
        <p:txBody>
          <a:bodyPr/>
          <a:lstStyle/>
          <a:p>
            <a:r>
              <a:rPr lang="zh-CN" altLang="en-US" sz="5400" dirty="0">
                <a:solidFill>
                  <a:srgbClr val="FF0000"/>
                </a:solidFill>
                <a:effectLst>
                  <a:outerShdw blurRad="38100" dist="38100" dir="2700000" algn="tl">
                    <a:srgbClr val="000000">
                      <a:alpha val="43137"/>
                    </a:srgbClr>
                  </a:outerShdw>
                </a:effectLst>
              </a:rPr>
              <a:t>防火墙后面</a:t>
            </a:r>
            <a:r>
              <a:rPr lang="zh-CN" altLang="en-US" sz="5400" dirty="0"/>
              <a:t>，如何在</a:t>
            </a:r>
            <a:r>
              <a:rPr lang="en-US" altLang="zh-CN" sz="5400" dirty="0"/>
              <a:t>VSCODE</a:t>
            </a:r>
            <a:r>
              <a:rPr lang="zh-CN" altLang="en-US" sz="5400" dirty="0"/>
              <a:t>中安装配置</a:t>
            </a:r>
            <a:r>
              <a:rPr lang="en-US" altLang="zh-CN" sz="5400" dirty="0"/>
              <a:t>C/C++</a:t>
            </a:r>
            <a:r>
              <a:rPr lang="zh-CN" altLang="en-US" sz="5400" dirty="0"/>
              <a:t>编译环境</a:t>
            </a:r>
            <a:endParaRPr lang="en-US" sz="5400" dirty="0">
              <a:solidFill>
                <a:srgbClr val="FF0000"/>
              </a:solidFill>
            </a:endParaRPr>
          </a:p>
        </p:txBody>
      </p:sp>
      <p:sp>
        <p:nvSpPr>
          <p:cNvPr id="19" name="Freeform: Shape 18">
            <a:extLst>
              <a:ext uri="{FF2B5EF4-FFF2-40B4-BE49-F238E27FC236}">
                <a16:creationId xmlns:a16="http://schemas.microsoft.com/office/drawing/2014/main" id="{0182055E-92AF-BB2F-C550-19240A55BC51}"/>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A4E7754A-879F-7BC7-0616-6F46C4888DF0}"/>
              </a:ext>
            </a:extLst>
          </p:cNvPr>
          <p:cNvSpPr>
            <a:spLocks noGrp="1"/>
          </p:cNvSpPr>
          <p:nvPr>
            <p:ph type="sldNum" sz="quarter" idx="12"/>
          </p:nvPr>
        </p:nvSpPr>
        <p:spPr/>
        <p:txBody>
          <a:bodyPr/>
          <a:lstStyle/>
          <a:p>
            <a:fld id="{5AE1514C-5E56-4738-A1FF-4B1CFD2A3E36}" type="slidenum">
              <a:rPr lang="en-US" smtClean="0"/>
              <a:t>24</a:t>
            </a:fld>
            <a:endParaRPr lang="en-US" dirty="0"/>
          </a:p>
        </p:txBody>
      </p:sp>
      <p:sp>
        <p:nvSpPr>
          <p:cNvPr id="21" name="TextBox 20">
            <a:extLst>
              <a:ext uri="{FF2B5EF4-FFF2-40B4-BE49-F238E27FC236}">
                <a16:creationId xmlns:a16="http://schemas.microsoft.com/office/drawing/2014/main" id="{9D3C2E34-50F5-9AF4-4823-02BB5EE66972}"/>
              </a:ext>
            </a:extLst>
          </p:cNvPr>
          <p:cNvSpPr txBox="1"/>
          <p:nvPr/>
        </p:nvSpPr>
        <p:spPr>
          <a:xfrm>
            <a:off x="313765" y="6118964"/>
            <a:ext cx="11178988" cy="461665"/>
          </a:xfrm>
          <a:prstGeom prst="rect">
            <a:avLst/>
          </a:prstGeom>
          <a:noFill/>
        </p:spPr>
        <p:txBody>
          <a:bodyPr wrap="square">
            <a:spAutoFit/>
          </a:bodyPr>
          <a:lstStyle/>
          <a:p>
            <a:r>
              <a:rPr lang="en-US" sz="2400" b="1" dirty="0">
                <a:hlinkClick r:id="rId4"/>
              </a:rPr>
              <a:t>https://github.com/yasenstar/learn_cpp</a:t>
            </a:r>
            <a:endParaRPr lang="en-US" sz="2400" b="1" dirty="0"/>
          </a:p>
        </p:txBody>
      </p:sp>
      <p:pic>
        <p:nvPicPr>
          <p:cNvPr id="6" name="Picture 5">
            <a:extLst>
              <a:ext uri="{FF2B5EF4-FFF2-40B4-BE49-F238E27FC236}">
                <a16:creationId xmlns:a16="http://schemas.microsoft.com/office/drawing/2014/main" id="{E9ABF1DB-82C4-A755-C081-60BE44C29BBA}"/>
              </a:ext>
            </a:extLst>
          </p:cNvPr>
          <p:cNvPicPr>
            <a:picLocks noChangeAspect="1"/>
          </p:cNvPicPr>
          <p:nvPr/>
        </p:nvPicPr>
        <p:blipFill>
          <a:blip r:embed="rId5"/>
          <a:stretch>
            <a:fillRect/>
          </a:stretch>
        </p:blipFill>
        <p:spPr>
          <a:xfrm>
            <a:off x="5091621" y="5185916"/>
            <a:ext cx="3621822" cy="614416"/>
          </a:xfrm>
          <a:prstGeom prst="rect">
            <a:avLst/>
          </a:prstGeom>
        </p:spPr>
      </p:pic>
      <p:pic>
        <p:nvPicPr>
          <p:cNvPr id="13" name="Picture 12">
            <a:extLst>
              <a:ext uri="{FF2B5EF4-FFF2-40B4-BE49-F238E27FC236}">
                <a16:creationId xmlns:a16="http://schemas.microsoft.com/office/drawing/2014/main" id="{94185DA0-8022-9830-4DE7-4B4097F9AC20}"/>
              </a:ext>
            </a:extLst>
          </p:cNvPr>
          <p:cNvPicPr>
            <a:picLocks noChangeAspect="1"/>
          </p:cNvPicPr>
          <p:nvPr/>
        </p:nvPicPr>
        <p:blipFill>
          <a:blip r:embed="rId6"/>
          <a:stretch>
            <a:fillRect/>
          </a:stretch>
        </p:blipFill>
        <p:spPr>
          <a:xfrm>
            <a:off x="5085630" y="2782064"/>
            <a:ext cx="3723531" cy="206761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6568E68-9A41-E655-79E7-9234B9496B96}"/>
              </a:ext>
            </a:extLst>
          </p:cNvPr>
          <p:cNvPicPr>
            <a:picLocks noChangeAspect="1"/>
          </p:cNvPicPr>
          <p:nvPr/>
        </p:nvPicPr>
        <p:blipFill>
          <a:blip r:embed="rId7"/>
          <a:stretch>
            <a:fillRect/>
          </a:stretch>
        </p:blipFill>
        <p:spPr>
          <a:xfrm>
            <a:off x="262469" y="2535924"/>
            <a:ext cx="4531749" cy="3292159"/>
          </a:xfrm>
          <a:prstGeom prst="rect">
            <a:avLst/>
          </a:prstGeom>
          <a:ln>
            <a:noFill/>
          </a:ln>
          <a:effectLst>
            <a:softEdge rad="112500"/>
          </a:effectLst>
        </p:spPr>
      </p:pic>
    </p:spTree>
    <p:extLst>
      <p:ext uri="{BB962C8B-B14F-4D97-AF65-F5344CB8AC3E}">
        <p14:creationId xmlns:p14="http://schemas.microsoft.com/office/powerpoint/2010/main" val="27173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07377" y="2926233"/>
            <a:ext cx="11377246" cy="3083921"/>
          </a:xfrm>
        </p:spPr>
        <p:txBody>
          <a:bodyPr/>
          <a:lstStyle/>
          <a:p>
            <a:pPr algn="l"/>
            <a:r>
              <a:rPr lang="en-US" sz="2400" spc="0" dirty="0">
                <a:latin typeface="Arial" panose="020B0604020202020204" pitchFamily="34" charset="0"/>
                <a:cs typeface="Arial" panose="020B0604020202020204" pitchFamily="34" charset="0"/>
              </a:rPr>
              <a:t>Step 1, export the default theme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2, Get Theme from Downloaded Power BI Template</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3, Check Readiness of Desired Fonts</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4, Understand Theme JSON Structure and Customize to Add New Font</a:t>
            </a:r>
            <a:br>
              <a:rPr lang="en-US" sz="2400" spc="0" dirty="0">
                <a:latin typeface="Arial" panose="020B0604020202020204" pitchFamily="34" charset="0"/>
                <a:cs typeface="Arial" panose="020B0604020202020204" pitchFamily="34" charset="0"/>
              </a:rPr>
            </a:br>
            <a:br>
              <a:rPr lang="en-US" sz="2400" spc="0" dirty="0">
                <a:latin typeface="Arial" panose="020B0604020202020204" pitchFamily="34" charset="0"/>
                <a:cs typeface="Arial" panose="020B0604020202020204" pitchFamily="34" charset="0"/>
              </a:rPr>
            </a:br>
            <a:r>
              <a:rPr lang="en-US" sz="2400" spc="0" dirty="0">
                <a:latin typeface="Arial" panose="020B0604020202020204" pitchFamily="34" charset="0"/>
                <a:cs typeface="Arial" panose="020B0604020202020204" pitchFamily="34" charset="0"/>
              </a:rPr>
              <a:t>Step 5, Import Customized Theme</a:t>
            </a:r>
          </a:p>
        </p:txBody>
      </p:sp>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3</a:t>
            </a:fld>
            <a:endParaRPr lang="en-US" dirty="0"/>
          </a:p>
        </p:txBody>
      </p:sp>
      <p:sp>
        <p:nvSpPr>
          <p:cNvPr id="11" name="Title 6"/>
          <p:cNvSpPr txBox="1"/>
          <p:nvPr/>
        </p:nvSpPr>
        <p:spPr>
          <a:xfrm>
            <a:off x="802147" y="1224556"/>
            <a:ext cx="8804365" cy="1421928"/>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Customize PowerBI Theme to add your desired fonts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2336024"/>
          </a:xfrm>
        </p:spPr>
        <p:txBody>
          <a:bodyPr/>
          <a:lstStyle/>
          <a:p>
            <a:r>
              <a:rPr lang="en-US" sz="5400" dirty="0"/>
              <a:t>How to Replace Value with a value from Another Column?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4</a:t>
            </a:fld>
            <a:endParaRPr lang="en-US" dirty="0"/>
          </a:p>
        </p:txBody>
      </p:sp>
      <p:pic>
        <p:nvPicPr>
          <p:cNvPr id="13" name="Picture 12"/>
          <p:cNvPicPr>
            <a:picLocks noChangeAspect="1"/>
          </p:cNvPicPr>
          <p:nvPr/>
        </p:nvPicPr>
        <p:blipFill>
          <a:blip r:embed="rId4"/>
          <a:stretch>
            <a:fillRect/>
          </a:stretch>
        </p:blipFill>
        <p:spPr>
          <a:xfrm>
            <a:off x="2751378" y="866999"/>
            <a:ext cx="6044675" cy="1594200"/>
          </a:xfrm>
          <a:prstGeom prst="rect">
            <a:avLst/>
          </a:prstGeom>
          <a:ln>
            <a:noFill/>
          </a:ln>
          <a:effectLst>
            <a:softEdge rad="112500"/>
          </a:effectLst>
        </p:spPr>
      </p:pic>
      <p:pic>
        <p:nvPicPr>
          <p:cNvPr id="2" name="Picture 1">
            <a:extLst>
              <a:ext uri="{FF2B5EF4-FFF2-40B4-BE49-F238E27FC236}">
                <a16:creationId xmlns:a16="http://schemas.microsoft.com/office/drawing/2014/main" id="{A8EE87C8-5113-FA70-30A2-398F3F3F3814}"/>
              </a:ext>
            </a:extLst>
          </p:cNvPr>
          <p:cNvPicPr>
            <a:picLocks noChangeAspect="1"/>
          </p:cNvPicPr>
          <p:nvPr/>
        </p:nvPicPr>
        <p:blipFill>
          <a:blip r:embed="rId5"/>
          <a:stretch>
            <a:fillRect/>
          </a:stretch>
        </p:blipFill>
        <p:spPr>
          <a:xfrm>
            <a:off x="152004" y="6172747"/>
            <a:ext cx="2810500" cy="585267"/>
          </a:xfrm>
          <a:prstGeom prst="rect">
            <a:avLst/>
          </a:prstGeom>
        </p:spPr>
      </p:pic>
      <p:sp>
        <p:nvSpPr>
          <p:cNvPr id="5" name="TextBox 4">
            <a:extLst>
              <a:ext uri="{FF2B5EF4-FFF2-40B4-BE49-F238E27FC236}">
                <a16:creationId xmlns:a16="http://schemas.microsoft.com/office/drawing/2014/main" id="{D85ACAB7-3C48-6F67-365A-D7C29AC5D88D}"/>
              </a:ext>
            </a:extLst>
          </p:cNvPr>
          <p:cNvSpPr txBox="1"/>
          <p:nvPr/>
        </p:nvSpPr>
        <p:spPr>
          <a:xfrm>
            <a:off x="3014441" y="6111683"/>
            <a:ext cx="6846736" cy="646331"/>
          </a:xfrm>
          <a:prstGeom prst="rect">
            <a:avLst/>
          </a:prstGeom>
          <a:noFill/>
        </p:spPr>
        <p:txBody>
          <a:bodyPr wrap="square">
            <a:spAutoFit/>
          </a:bodyPr>
          <a:lstStyle/>
          <a:p>
            <a:r>
              <a:rPr lang="en-US" b="1" dirty="0">
                <a:solidFill>
                  <a:srgbClr val="FFFF00"/>
                </a:solidFill>
              </a:rPr>
              <a:t>Thanks: </a:t>
            </a:r>
            <a:r>
              <a:rPr lang="en-US" b="1" dirty="0">
                <a:solidFill>
                  <a:srgbClr val="FFFF00"/>
                </a:solidFill>
                <a:hlinkClick r:id="rId6"/>
              </a:rPr>
              <a:t>https://wmfexcel.com/2021/09/04/how-to-replace-value-with-a-value-from-another-column-in-power-query/</a:t>
            </a:r>
            <a:endParaRPr lang="en-US" b="1" dirty="0">
              <a:solidFill>
                <a:srgbClr val="FFFF00"/>
              </a:solidFill>
            </a:endParaRPr>
          </a:p>
        </p:txBody>
      </p:sp>
    </p:spTree>
    <p:extLst>
      <p:ext uri="{BB962C8B-B14F-4D97-AF65-F5344CB8AC3E}">
        <p14:creationId xmlns:p14="http://schemas.microsoft.com/office/powerpoint/2010/main" val="366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6230"/>
          </a:xfrm>
        </p:spPr>
        <p:txBody>
          <a:bodyPr/>
          <a:lstStyle/>
          <a:p>
            <a:r>
              <a:rPr lang="en-US" sz="5400" dirty="0"/>
              <a:t>How to input data in Excel using “form”</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5</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068235" y="428625"/>
            <a:ext cx="3171900" cy="257917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8125" y="6484938"/>
            <a:ext cx="523875" cy="365125"/>
          </a:xfrm>
        </p:spPr>
        <p:txBody>
          <a:bodyPr/>
          <a:lstStyle/>
          <a:p>
            <a:fld id="{5AE1514C-5E56-4738-A1FF-4B1CFD2A3E36}" type="slidenum">
              <a:rPr lang="en-US" smtClean="0"/>
              <a:t>6</a:t>
            </a:fld>
            <a:endParaRPr lang="en-US" dirty="0"/>
          </a:p>
        </p:txBody>
      </p:sp>
      <p:sp>
        <p:nvSpPr>
          <p:cNvPr id="11" name="Title 6"/>
          <p:cNvSpPr txBox="1"/>
          <p:nvPr/>
        </p:nvSpPr>
        <p:spPr>
          <a:xfrm>
            <a:off x="622853" y="768766"/>
            <a:ext cx="10529241" cy="757130"/>
          </a:xfrm>
          <a:prstGeom prst="rect">
            <a:avLst/>
          </a:prstGeom>
          <a:noFill/>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sz="4800" dirty="0"/>
              <a:t>How to input data in Excel using “form”</a:t>
            </a:r>
          </a:p>
        </p:txBody>
      </p:sp>
      <p:sp>
        <p:nvSpPr>
          <p:cNvPr id="5" name="TextBox 4">
            <a:extLst>
              <a:ext uri="{FF2B5EF4-FFF2-40B4-BE49-F238E27FC236}">
                <a16:creationId xmlns:a16="http://schemas.microsoft.com/office/drawing/2014/main" id="{D4928D20-B821-0A6C-441D-54E165074188}"/>
              </a:ext>
            </a:extLst>
          </p:cNvPr>
          <p:cNvSpPr txBox="1"/>
          <p:nvPr/>
        </p:nvSpPr>
        <p:spPr>
          <a:xfrm>
            <a:off x="782424" y="2073897"/>
            <a:ext cx="10162095" cy="3671005"/>
          </a:xfrm>
          <a:prstGeom prst="rect">
            <a:avLst/>
          </a:prstGeom>
          <a:noFill/>
        </p:spPr>
        <p:txBody>
          <a:bodyPr wrap="square" rtlCol="0">
            <a:spAutoFit/>
          </a:bodyPr>
          <a:lstStyle/>
          <a:p>
            <a:pPr marL="342900" indent="-342900">
              <a:lnSpc>
                <a:spcPct val="150000"/>
              </a:lnSpc>
              <a:buFont typeface="+mj-lt"/>
              <a:buAutoNum type="arabicPeriod"/>
            </a:pPr>
            <a:r>
              <a:rPr lang="en-US" sz="4000" dirty="0"/>
              <a:t> Setup / Activate “Form” Function</a:t>
            </a:r>
          </a:p>
          <a:p>
            <a:pPr marL="342900" indent="-342900">
              <a:lnSpc>
                <a:spcPct val="150000"/>
              </a:lnSpc>
              <a:buFont typeface="+mj-lt"/>
              <a:buAutoNum type="arabicPeriod"/>
            </a:pPr>
            <a:r>
              <a:rPr lang="en-US" sz="4000" dirty="0"/>
              <a:t> Add new data</a:t>
            </a:r>
          </a:p>
          <a:p>
            <a:pPr marL="342900" indent="-342900">
              <a:lnSpc>
                <a:spcPct val="150000"/>
              </a:lnSpc>
              <a:buFont typeface="+mj-lt"/>
              <a:buAutoNum type="arabicPeriod"/>
            </a:pPr>
            <a:r>
              <a:rPr lang="en-US" sz="4000" dirty="0"/>
              <a:t> Data view and delete</a:t>
            </a:r>
          </a:p>
          <a:p>
            <a:pPr marL="342900" indent="-342900">
              <a:lnSpc>
                <a:spcPct val="150000"/>
              </a:lnSpc>
              <a:buFont typeface="+mj-lt"/>
              <a:buAutoNum type="arabicPeriod"/>
            </a:pPr>
            <a:r>
              <a:rPr lang="en-US" sz="4000"/>
              <a:t> Data </a:t>
            </a:r>
            <a:r>
              <a:rPr lang="en-US" sz="4000" dirty="0"/>
              <a:t>query base on criteria</a:t>
            </a:r>
          </a:p>
        </p:txBody>
      </p:sp>
    </p:spTree>
    <p:extLst>
      <p:ext uri="{BB962C8B-B14F-4D97-AF65-F5344CB8AC3E}">
        <p14:creationId xmlns:p14="http://schemas.microsoft.com/office/powerpoint/2010/main" val="33035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600" b="1" dirty="0">
                <a:gradFill>
                  <a:gsLst>
                    <a:gs pos="0">
                      <a:srgbClr val="75D1FF">
                        <a:lumMod val="5000"/>
                        <a:lumOff val="95000"/>
                      </a:srgbClr>
                    </a:gs>
                    <a:gs pos="100000">
                      <a:srgbClr val="FFFFFF"/>
                    </a:gs>
                  </a:gsLst>
                  <a:lin ang="5400000" scaled="1"/>
                </a:gradFill>
              </a:rPr>
              <a:t>tips</a:t>
            </a:r>
            <a:r>
              <a:rPr lang="en-US" sz="3600" b="1" spc="-100" dirty="0">
                <a:gradFill>
                  <a:gsLst>
                    <a:gs pos="0">
                      <a:srgbClr val="75D1FF">
                        <a:lumMod val="5000"/>
                        <a:lumOff val="95000"/>
                      </a:srgbClr>
                    </a:gs>
                    <a:gs pos="100000">
                      <a:srgbClr val="FFFFFF"/>
                    </a:gs>
                  </a:gsLst>
                  <a:lin ang="5400000" scaled="1"/>
                </a:gradFill>
              </a:rPr>
              <a:t> </a:t>
            </a:r>
            <a:r>
              <a:rPr lang="en-US" sz="3600" b="1" dirty="0">
                <a:gradFill>
                  <a:gsLst>
                    <a:gs pos="0">
                      <a:srgbClr val="75D1FF">
                        <a:lumMod val="5000"/>
                        <a:lumOff val="95000"/>
                      </a:srgbClr>
                    </a:gs>
                    <a:gs pos="100000">
                      <a:srgbClr val="FFFFFF"/>
                    </a:gs>
                  </a:gsLst>
                  <a:lin ang="5400000" scaled="1"/>
                </a:gradFill>
              </a:rPr>
              <a:t>&amp; tricks</a:t>
            </a:r>
          </a:p>
        </p:txBody>
      </p:sp>
      <p:sp>
        <p:nvSpPr>
          <p:cNvPr id="9" name="Title 6"/>
          <p:cNvSpPr txBox="1"/>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588127"/>
          </a:xfrm>
        </p:spPr>
        <p:txBody>
          <a:bodyPr/>
          <a:lstStyle/>
          <a:p>
            <a:r>
              <a:rPr lang="en-US" sz="5400" dirty="0"/>
              <a:t>Learn TEXTSPLIT() Function in Excel</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7</a:t>
            </a:fld>
            <a:endParaRPr lang="en-US" dirty="0"/>
          </a:p>
        </p:txBody>
      </p:sp>
      <p:pic>
        <p:nvPicPr>
          <p:cNvPr id="2" name="图片 1"/>
          <p:cNvPicPr>
            <a:picLocks noChangeAspect="1"/>
          </p:cNvPicPr>
          <p:nvPr>
            <p:custDataLst>
              <p:tags r:id="rId1"/>
            </p:custDataLst>
          </p:nvPr>
        </p:nvPicPr>
        <p:blipFill>
          <a:blip r:embed="rId5"/>
          <a:stretch>
            <a:fillRect/>
          </a:stretch>
        </p:blipFill>
        <p:spPr>
          <a:xfrm>
            <a:off x="8873237" y="428625"/>
            <a:ext cx="2366898" cy="1924599"/>
          </a:xfrm>
          <a:prstGeom prst="rect">
            <a:avLst/>
          </a:prstGeom>
          <a:ln>
            <a:noFill/>
          </a:ln>
          <a:effectLst>
            <a:softEdge rad="112500"/>
          </a:effectLst>
        </p:spPr>
      </p:pic>
      <p:sp>
        <p:nvSpPr>
          <p:cNvPr id="5" name="TextBox 4">
            <a:extLst>
              <a:ext uri="{FF2B5EF4-FFF2-40B4-BE49-F238E27FC236}">
                <a16:creationId xmlns:a16="http://schemas.microsoft.com/office/drawing/2014/main" id="{375311B2-4B0F-D157-AF12-7A9318CA6923}"/>
              </a:ext>
            </a:extLst>
          </p:cNvPr>
          <p:cNvSpPr txBox="1"/>
          <p:nvPr/>
        </p:nvSpPr>
        <p:spPr>
          <a:xfrm>
            <a:off x="268449" y="6323962"/>
            <a:ext cx="1370888" cy="369332"/>
          </a:xfrm>
          <a:prstGeom prst="rect">
            <a:avLst/>
          </a:prstGeom>
          <a:noFill/>
        </p:spPr>
        <p:txBody>
          <a:bodyPr wrap="none" rtlCol="0">
            <a:spAutoFit/>
          </a:bodyPr>
          <a:lstStyle/>
          <a:p>
            <a:r>
              <a:rPr lang="en-US" dirty="0"/>
              <a:t>2024-01-21</a:t>
            </a:r>
          </a:p>
        </p:txBody>
      </p:sp>
      <p:sp>
        <p:nvSpPr>
          <p:cNvPr id="6" name="TextBox 5">
            <a:extLst>
              <a:ext uri="{FF2B5EF4-FFF2-40B4-BE49-F238E27FC236}">
                <a16:creationId xmlns:a16="http://schemas.microsoft.com/office/drawing/2014/main" id="{C573E5EF-F744-FAA5-8C8A-C5E0ECFD9CC2}"/>
              </a:ext>
            </a:extLst>
          </p:cNvPr>
          <p:cNvSpPr txBox="1"/>
          <p:nvPr/>
        </p:nvSpPr>
        <p:spPr>
          <a:xfrm>
            <a:off x="787425" y="5525609"/>
            <a:ext cx="5757410" cy="369332"/>
          </a:xfrm>
          <a:prstGeom prst="rect">
            <a:avLst/>
          </a:prstGeom>
          <a:noFill/>
        </p:spPr>
        <p:txBody>
          <a:bodyPr wrap="none" rtlCol="0">
            <a:spAutoFit/>
          </a:bodyPr>
          <a:lstStyle/>
          <a:p>
            <a:r>
              <a:rPr lang="en-US" altLang="zh-CN" b="1" dirty="0"/>
              <a:t>GitHub: </a:t>
            </a:r>
            <a:r>
              <a:rPr lang="en-US" b="1" dirty="0">
                <a:hlinkClick r:id="rId6"/>
              </a:rPr>
              <a:t>https://github.com/yasenstar/self_learning</a:t>
            </a:r>
            <a:endParaRPr lang="en-US" b="1" dirty="0"/>
          </a:p>
        </p:txBody>
      </p:sp>
    </p:spTree>
    <p:extLst>
      <p:ext uri="{BB962C8B-B14F-4D97-AF65-F5344CB8AC3E}">
        <p14:creationId xmlns:p14="http://schemas.microsoft.com/office/powerpoint/2010/main" val="24584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P spid="15" grpId="0" bldLvl="0" animBg="1"/>
      <p:bldP spid="15" grpId="1" bldLvl="0" animBg="1"/>
      <p:bldP spid="16" grpId="0" bldLvl="0" animBg="1"/>
      <p:bldP spid="16" grpId="1" bldLvl="0" animBg="1"/>
      <p:bldP spid="10" grpId="0" bldLvl="0" animBg="1"/>
      <p:bldP spid="10" grpId="1" bldLvl="0" animBg="1"/>
      <p:bldP spid="11" grpId="0" bldLvl="0" animBg="1"/>
      <p:bldP spid="11" grpId="1" bldLvl="0" animBg="1"/>
      <p:bldP spid="12" grpId="0" bldLvl="0" animBg="1"/>
      <p:bldP spid="12" grpId="1" bldLvl="0" animBg="1"/>
      <p:bldP spid="46"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462F0-E74B-0301-2C26-5D49AB69DC77}"/>
              </a:ext>
            </a:extLst>
          </p:cNvPr>
          <p:cNvSpPr>
            <a:spLocks noGrp="1"/>
          </p:cNvSpPr>
          <p:nvPr>
            <p:ph type="sldNum" sz="quarter" idx="4"/>
          </p:nvPr>
        </p:nvSpPr>
        <p:spPr/>
        <p:txBody>
          <a:bodyPr/>
          <a:lstStyle/>
          <a:p>
            <a:fld id="{5AE1514C-5E56-4738-A1FF-4B1CFD2A3E36}" type="slidenum">
              <a:rPr lang="en-US" smtClean="0"/>
              <a:t>8</a:t>
            </a:fld>
            <a:endParaRPr lang="en-US" dirty="0"/>
          </a:p>
        </p:txBody>
      </p:sp>
      <p:sp>
        <p:nvSpPr>
          <p:cNvPr id="7" name="Text Placeholder 6">
            <a:extLst>
              <a:ext uri="{FF2B5EF4-FFF2-40B4-BE49-F238E27FC236}">
                <a16:creationId xmlns:a16="http://schemas.microsoft.com/office/drawing/2014/main" id="{AF90A6E4-DE34-4878-4A32-8103BAD82C56}"/>
              </a:ext>
            </a:extLst>
          </p:cNvPr>
          <p:cNvSpPr>
            <a:spLocks noGrp="1"/>
          </p:cNvSpPr>
          <p:nvPr>
            <p:ph type="body" sz="quarter" idx="11"/>
          </p:nvPr>
        </p:nvSpPr>
        <p:spPr>
          <a:xfrm>
            <a:off x="0" y="886120"/>
            <a:ext cx="6096000" cy="5693866"/>
          </a:xfrm>
        </p:spPr>
        <p:txBody>
          <a:bodyPr/>
          <a:lstStyle/>
          <a:p>
            <a:pPr algn="l">
              <a:lnSpc>
                <a:spcPct val="100000"/>
              </a:lnSpc>
            </a:pPr>
            <a:r>
              <a:rPr lang="en-US" sz="2000" dirty="0"/>
              <a:t>Summary: splits text by a given delimiter to an array that spills into multiple cells, rows or columns</a:t>
            </a:r>
          </a:p>
          <a:p>
            <a:pPr algn="l">
              <a:lnSpc>
                <a:spcPct val="100000"/>
              </a:lnSpc>
            </a:pPr>
            <a:r>
              <a:rPr lang="en-US" altLang="zh-CN" sz="2000" dirty="0"/>
              <a:t>Syntax </a:t>
            </a:r>
            <a:r>
              <a:rPr lang="zh-CN" altLang="en-US" sz="2000" dirty="0"/>
              <a:t>语法</a:t>
            </a:r>
            <a:r>
              <a:rPr lang="en-US" altLang="zh-CN" sz="2000" dirty="0"/>
              <a:t>:</a:t>
            </a:r>
          </a:p>
          <a:p>
            <a:pPr algn="l">
              <a:lnSpc>
                <a:spcPct val="100000"/>
              </a:lnSpc>
            </a:pPr>
            <a:r>
              <a:rPr lang="en-US" sz="2000" dirty="0"/>
              <a:t>=TEXTSPLIT(text, </a:t>
            </a:r>
            <a:r>
              <a:rPr lang="en-US" sz="2000" dirty="0" err="1"/>
              <a:t>col_delimiter</a:t>
            </a:r>
            <a:r>
              <a:rPr lang="en-US" sz="2000" dirty="0"/>
              <a:t>, [</a:t>
            </a:r>
            <a:r>
              <a:rPr lang="en-US" sz="2000" dirty="0" err="1"/>
              <a:t>row_delimiter</a:t>
            </a:r>
            <a:r>
              <a:rPr lang="en-US" sz="2000" dirty="0"/>
              <a:t>], [</a:t>
            </a:r>
            <a:r>
              <a:rPr lang="en-US" sz="2000" dirty="0" err="1"/>
              <a:t>ignore_empty</a:t>
            </a:r>
            <a:r>
              <a:rPr lang="en-US" sz="2000" dirty="0"/>
              <a:t>], [</a:t>
            </a:r>
            <a:r>
              <a:rPr lang="en-US" sz="2000" dirty="0" err="1"/>
              <a:t>match_mode</a:t>
            </a:r>
            <a:r>
              <a:rPr lang="en-US" sz="2000" dirty="0"/>
              <a:t>], [</a:t>
            </a:r>
            <a:r>
              <a:rPr lang="en-US" sz="2000" dirty="0" err="1"/>
              <a:t>pad_with</a:t>
            </a:r>
            <a:r>
              <a:rPr lang="en-US" sz="2000" dirty="0"/>
              <a:t>])</a:t>
            </a:r>
          </a:p>
          <a:p>
            <a:pPr marL="285750" indent="-216000" algn="l">
              <a:lnSpc>
                <a:spcPct val="100000"/>
              </a:lnSpc>
              <a:spcAft>
                <a:spcPts val="1800"/>
              </a:spcAft>
              <a:buFont typeface="Arial" panose="020B0604020202020204" pitchFamily="34" charset="0"/>
              <a:buChar char="•"/>
            </a:pPr>
            <a:r>
              <a:rPr lang="en-US" sz="1400" dirty="0"/>
              <a:t>text: the text string to split</a:t>
            </a:r>
          </a:p>
          <a:p>
            <a:pPr marL="285750" indent="-216000" algn="l">
              <a:lnSpc>
                <a:spcPct val="100000"/>
              </a:lnSpc>
              <a:spcAft>
                <a:spcPts val="1800"/>
              </a:spcAft>
              <a:buFont typeface="Arial" panose="020B0604020202020204" pitchFamily="34" charset="0"/>
              <a:buChar char="•"/>
            </a:pPr>
            <a:r>
              <a:rPr lang="en-US" sz="1400" dirty="0" err="1"/>
              <a:t>col_delimiter</a:t>
            </a:r>
            <a:r>
              <a:rPr lang="en-US" sz="1400" dirty="0"/>
              <a:t>: the character(s) to delimit columns</a:t>
            </a:r>
          </a:p>
          <a:p>
            <a:pPr marL="285750" indent="-216000" algn="l">
              <a:lnSpc>
                <a:spcPct val="100000"/>
              </a:lnSpc>
              <a:spcAft>
                <a:spcPts val="1800"/>
              </a:spcAft>
              <a:buFont typeface="Arial" panose="020B0604020202020204" pitchFamily="34" charset="0"/>
              <a:buChar char="•"/>
            </a:pPr>
            <a:r>
              <a:rPr lang="en-US" sz="1400" dirty="0" err="1"/>
              <a:t>row_delimiter</a:t>
            </a:r>
            <a:r>
              <a:rPr lang="en-US" sz="1400" dirty="0"/>
              <a:t>: [optional]</a:t>
            </a:r>
            <a:r>
              <a:rPr lang="zh-CN" altLang="en-US" sz="1400" dirty="0"/>
              <a:t> </a:t>
            </a:r>
            <a:r>
              <a:rPr lang="en-US" altLang="zh-CN" sz="1400" dirty="0"/>
              <a:t>the</a:t>
            </a:r>
            <a:r>
              <a:rPr lang="zh-CN" altLang="en-US" sz="1400" dirty="0"/>
              <a:t> </a:t>
            </a:r>
            <a:r>
              <a:rPr lang="en-US" altLang="zh-CN" sz="1400" dirty="0"/>
              <a:t>character(s)</a:t>
            </a:r>
            <a:r>
              <a:rPr lang="zh-CN" altLang="en-US" sz="1400" dirty="0"/>
              <a:t> </a:t>
            </a:r>
            <a:r>
              <a:rPr lang="en-US" altLang="zh-CN" sz="1400" dirty="0"/>
              <a:t>to</a:t>
            </a:r>
            <a:r>
              <a:rPr lang="zh-CN" altLang="en-US" sz="1400" dirty="0"/>
              <a:t> </a:t>
            </a:r>
            <a:r>
              <a:rPr lang="en-US" altLang="zh-CN" sz="1400" dirty="0"/>
              <a:t>delimit</a:t>
            </a:r>
            <a:r>
              <a:rPr lang="zh-CN" altLang="en-US" sz="1400" dirty="0"/>
              <a:t> </a:t>
            </a:r>
            <a:r>
              <a:rPr lang="en-US" altLang="zh-CN" sz="1400" dirty="0"/>
              <a:t>rows</a:t>
            </a:r>
          </a:p>
          <a:p>
            <a:pPr marL="285750" indent="-216000" algn="l">
              <a:lnSpc>
                <a:spcPct val="100000"/>
              </a:lnSpc>
              <a:spcAft>
                <a:spcPts val="1800"/>
              </a:spcAft>
              <a:buFont typeface="Arial" panose="020B0604020202020204" pitchFamily="34" charset="0"/>
              <a:buChar char="•"/>
            </a:pPr>
            <a:r>
              <a:rPr lang="en-US" sz="1400" dirty="0" err="1"/>
              <a:t>ignore_empty</a:t>
            </a:r>
            <a:r>
              <a:rPr lang="en-US" sz="1400" dirty="0"/>
              <a:t>: [optional] ignore empty values. TRUE = ignore, FALSE = preserve. Default is FALSE</a:t>
            </a:r>
          </a:p>
          <a:p>
            <a:pPr marL="285750" indent="-216000" algn="l">
              <a:lnSpc>
                <a:spcPct val="100000"/>
              </a:lnSpc>
              <a:spcAft>
                <a:spcPts val="1800"/>
              </a:spcAft>
              <a:buFont typeface="Arial" panose="020B0604020202020204" pitchFamily="34" charset="0"/>
              <a:buChar char="•"/>
            </a:pPr>
            <a:r>
              <a:rPr lang="en-US" sz="1400" dirty="0" err="1"/>
              <a:t>match_mode</a:t>
            </a:r>
            <a:r>
              <a:rPr lang="en-US" sz="1400" dirty="0"/>
              <a:t>: [optional] case-sensitivity. 0 = enabled, 1 = disabled. Default is 0</a:t>
            </a:r>
          </a:p>
          <a:p>
            <a:pPr marL="285750" indent="-216000" algn="l">
              <a:lnSpc>
                <a:spcPct val="100000"/>
              </a:lnSpc>
              <a:spcAft>
                <a:spcPts val="1800"/>
              </a:spcAft>
              <a:buFont typeface="Arial" panose="020B0604020202020204" pitchFamily="34" charset="0"/>
              <a:buChar char="•"/>
            </a:pPr>
            <a:r>
              <a:rPr lang="en-US" sz="1400" dirty="0" err="1"/>
              <a:t>pad_with</a:t>
            </a:r>
            <a:r>
              <a:rPr lang="en-US" sz="1400" dirty="0"/>
              <a:t>: [optional] value to pad missing value in 2D arrays.</a:t>
            </a:r>
          </a:p>
        </p:txBody>
      </p:sp>
      <p:sp>
        <p:nvSpPr>
          <p:cNvPr id="9" name="Text Placeholder 8">
            <a:extLst>
              <a:ext uri="{FF2B5EF4-FFF2-40B4-BE49-F238E27FC236}">
                <a16:creationId xmlns:a16="http://schemas.microsoft.com/office/drawing/2014/main" id="{3C7F0519-3D07-F3A7-309B-FA6E1FF567E6}"/>
              </a:ext>
            </a:extLst>
          </p:cNvPr>
          <p:cNvSpPr>
            <a:spLocks noGrp="1"/>
          </p:cNvSpPr>
          <p:nvPr>
            <p:ph type="body" sz="quarter" idx="19"/>
          </p:nvPr>
        </p:nvSpPr>
        <p:spPr>
          <a:xfrm>
            <a:off x="0" y="177849"/>
            <a:ext cx="6096000" cy="590931"/>
          </a:xfrm>
        </p:spPr>
        <p:txBody>
          <a:bodyPr/>
          <a:lstStyle/>
          <a:p>
            <a:r>
              <a:rPr lang="en-US" dirty="0"/>
              <a:t>TEXTSPLIT </a:t>
            </a:r>
            <a:r>
              <a:rPr lang="zh-CN" altLang="en-US" dirty="0"/>
              <a:t>文本拆分</a:t>
            </a:r>
            <a:r>
              <a:rPr lang="en-US" dirty="0"/>
              <a:t> Function</a:t>
            </a:r>
          </a:p>
        </p:txBody>
      </p:sp>
      <p:pic>
        <p:nvPicPr>
          <p:cNvPr id="10" name="图片 1">
            <a:extLst>
              <a:ext uri="{FF2B5EF4-FFF2-40B4-BE49-F238E27FC236}">
                <a16:creationId xmlns:a16="http://schemas.microsoft.com/office/drawing/2014/main" id="{0E541F23-C5D0-56B9-55BD-0E993490568A}"/>
              </a:ext>
            </a:extLst>
          </p:cNvPr>
          <p:cNvPicPr>
            <a:picLocks noChangeAspect="1"/>
          </p:cNvPicPr>
          <p:nvPr>
            <p:custDataLst>
              <p:tags r:id="rId1"/>
            </p:custDataLst>
          </p:nvPr>
        </p:nvPicPr>
        <p:blipFill>
          <a:blip r:embed="rId3"/>
          <a:stretch>
            <a:fillRect/>
          </a:stretch>
        </p:blipFill>
        <p:spPr>
          <a:xfrm>
            <a:off x="11241789" y="7938"/>
            <a:ext cx="950211" cy="772646"/>
          </a:xfrm>
          <a:prstGeom prst="rect">
            <a:avLst/>
          </a:prstGeom>
          <a:ln>
            <a:noFill/>
          </a:ln>
          <a:effectLst>
            <a:softEdge rad="112500"/>
          </a:effectLst>
        </p:spPr>
      </p:pic>
      <p:grpSp>
        <p:nvGrpSpPr>
          <p:cNvPr id="14" name="Group 13">
            <a:extLst>
              <a:ext uri="{FF2B5EF4-FFF2-40B4-BE49-F238E27FC236}">
                <a16:creationId xmlns:a16="http://schemas.microsoft.com/office/drawing/2014/main" id="{15EF4AD5-67BE-68D6-FC5D-F2145B2DD623}"/>
              </a:ext>
            </a:extLst>
          </p:cNvPr>
          <p:cNvGrpSpPr/>
          <p:nvPr/>
        </p:nvGrpSpPr>
        <p:grpSpPr>
          <a:xfrm>
            <a:off x="6174557" y="780584"/>
            <a:ext cx="5778631" cy="5232766"/>
            <a:chOff x="6174557" y="1140642"/>
            <a:chExt cx="5778631" cy="4861855"/>
          </a:xfrm>
        </p:grpSpPr>
        <p:pic>
          <p:nvPicPr>
            <p:cNvPr id="13" name="Picture 12" descr="Blue desert under the sun">
              <a:extLst>
                <a:ext uri="{FF2B5EF4-FFF2-40B4-BE49-F238E27FC236}">
                  <a16:creationId xmlns:a16="http://schemas.microsoft.com/office/drawing/2014/main" id="{CCBB0DAC-0A75-0B70-5BF6-B087BBD32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557" y="1140642"/>
              <a:ext cx="5778631" cy="4861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0395F34-4879-E26E-9D84-CA870112C4E8}"/>
                </a:ext>
              </a:extLst>
            </p:cNvPr>
            <p:cNvSpPr txBox="1"/>
            <p:nvPr/>
          </p:nvSpPr>
          <p:spPr>
            <a:xfrm>
              <a:off x="6710637" y="1200167"/>
              <a:ext cx="4706470" cy="4661158"/>
            </a:xfrm>
            <a:prstGeom prst="rect">
              <a:avLst/>
            </a:prstGeom>
            <a:noFill/>
          </p:spPr>
          <p:txBody>
            <a:bodyPr wrap="square" rtlCol="0">
              <a:spAutoFit/>
            </a:bodyPr>
            <a:lstStyle/>
            <a:p>
              <a:pPr>
                <a:spcAft>
                  <a:spcPts val="1800"/>
                </a:spcAft>
              </a:pPr>
              <a:r>
                <a:rPr lang="en-US" sz="2000" dirty="0"/>
                <a:t>Demo:</a:t>
              </a:r>
            </a:p>
            <a:p>
              <a:pPr marL="342900" indent="-342900">
                <a:spcAft>
                  <a:spcPts val="1800"/>
                </a:spcAft>
                <a:buAutoNum type="arabicPeriod"/>
              </a:pPr>
              <a:r>
                <a:rPr lang="en-US" sz="2000" dirty="0"/>
                <a:t>Delimiter base on column</a:t>
              </a:r>
            </a:p>
            <a:p>
              <a:pPr marL="342900" indent="-342900">
                <a:spcAft>
                  <a:spcPts val="1800"/>
                </a:spcAft>
                <a:buAutoNum type="arabicPeriod"/>
              </a:pPr>
              <a:r>
                <a:rPr lang="en-US" sz="2000" dirty="0"/>
                <a:t>Delimiter base on rows</a:t>
              </a:r>
            </a:p>
            <a:p>
              <a:pPr marL="342900" indent="-342900">
                <a:spcAft>
                  <a:spcPts val="1800"/>
                </a:spcAft>
                <a:buAutoNum type="arabicPeriod"/>
              </a:pPr>
              <a:r>
                <a:rPr lang="en-US" sz="2000" dirty="0"/>
                <a:t>Split base on variable characters (multiple delimiters)</a:t>
              </a:r>
            </a:p>
            <a:p>
              <a:pPr marL="342900" indent="-342900">
                <a:spcAft>
                  <a:spcPts val="1800"/>
                </a:spcAft>
                <a:buAutoNum type="arabicPeriod"/>
              </a:pPr>
              <a:r>
                <a:rPr lang="en-US" altLang="zh-CN" sz="2000" dirty="0"/>
                <a:t>Split in both column and row</a:t>
              </a:r>
            </a:p>
            <a:p>
              <a:pPr marL="342900" indent="-342900">
                <a:spcAft>
                  <a:spcPts val="1800"/>
                </a:spcAft>
                <a:buAutoNum type="arabicPeriod"/>
              </a:pPr>
              <a:r>
                <a:rPr lang="en-US" sz="2000" dirty="0"/>
                <a:t>Ignore empty value</a:t>
              </a:r>
            </a:p>
            <a:p>
              <a:pPr marL="342900" indent="-342900">
                <a:spcAft>
                  <a:spcPts val="1800"/>
                </a:spcAft>
                <a:buAutoNum type="arabicPeriod"/>
              </a:pPr>
              <a:r>
                <a:rPr lang="en-US" sz="2000" dirty="0"/>
                <a:t>Ignore case</a:t>
              </a:r>
            </a:p>
            <a:p>
              <a:pPr marL="342900" indent="-342900">
                <a:spcAft>
                  <a:spcPts val="1800"/>
                </a:spcAft>
                <a:buAutoNum type="arabicPeriod"/>
              </a:pPr>
              <a:r>
                <a:rPr lang="en-US" sz="2000" dirty="0"/>
                <a:t>Match mode</a:t>
              </a:r>
            </a:p>
            <a:p>
              <a:pPr marL="342900" indent="-342900">
                <a:spcAft>
                  <a:spcPts val="1800"/>
                </a:spcAft>
                <a:buAutoNum type="arabicPeriod"/>
              </a:pPr>
              <a:r>
                <a:rPr lang="en-US" sz="2000" dirty="0"/>
                <a:t>Padding</a:t>
              </a:r>
            </a:p>
          </p:txBody>
        </p:sp>
      </p:grpSp>
    </p:spTree>
    <p:extLst>
      <p:ext uri="{BB962C8B-B14F-4D97-AF65-F5344CB8AC3E}">
        <p14:creationId xmlns:p14="http://schemas.microsoft.com/office/powerpoint/2010/main" val="34749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6EF711-67B8-F950-4428-1B44F258DFE1}"/>
              </a:ext>
            </a:extLst>
          </p:cNvPr>
          <p:cNvSpPr>
            <a:spLocks noGrp="1"/>
          </p:cNvSpPr>
          <p:nvPr>
            <p:ph type="pic" sz="quarter" idx="12"/>
          </p:nvPr>
        </p:nvSpPr>
        <p:spPr/>
        <p:txBody>
          <a:bodyPr/>
          <a:lstStyle/>
          <a:p>
            <a:endParaRPr lang="en-US" dirty="0"/>
          </a:p>
        </p:txBody>
      </p:sp>
      <p:sp>
        <p:nvSpPr>
          <p:cNvPr id="4" name="Text Placeholder 3">
            <a:extLst>
              <a:ext uri="{FF2B5EF4-FFF2-40B4-BE49-F238E27FC236}">
                <a16:creationId xmlns:a16="http://schemas.microsoft.com/office/drawing/2014/main" id="{475E5290-B1BC-E4C7-5CA2-308506542AB4}"/>
              </a:ext>
            </a:extLst>
          </p:cNvPr>
          <p:cNvSpPr>
            <a:spLocks noGrp="1"/>
          </p:cNvSpPr>
          <p:nvPr>
            <p:ph type="body" sz="quarter" idx="11"/>
          </p:nvPr>
        </p:nvSpPr>
        <p:spPr>
          <a:xfrm>
            <a:off x="304800" y="2353224"/>
            <a:ext cx="7398818" cy="1588127"/>
          </a:xfrm>
        </p:spPr>
        <p:txBody>
          <a:bodyPr/>
          <a:lstStyle/>
          <a:p>
            <a:r>
              <a:rPr lang="en-US" sz="5400" dirty="0"/>
              <a:t>How to Fill Blank Cells with Value Above</a:t>
            </a:r>
          </a:p>
        </p:txBody>
      </p:sp>
      <p:sp>
        <p:nvSpPr>
          <p:cNvPr id="6" name="Slide Number Placeholder 5">
            <a:extLst>
              <a:ext uri="{FF2B5EF4-FFF2-40B4-BE49-F238E27FC236}">
                <a16:creationId xmlns:a16="http://schemas.microsoft.com/office/drawing/2014/main" id="{E4EC75D8-DC3E-0FC7-CC86-4532DEED4023}"/>
              </a:ext>
            </a:extLst>
          </p:cNvPr>
          <p:cNvSpPr>
            <a:spLocks noGrp="1"/>
          </p:cNvSpPr>
          <p:nvPr>
            <p:ph type="sldNum" sz="quarter" idx="4"/>
          </p:nvPr>
        </p:nvSpPr>
        <p:spPr/>
        <p:txBody>
          <a:bodyPr/>
          <a:lstStyle/>
          <a:p>
            <a:fld id="{4997E989-D798-4C62-8E93-3D2D613C2488}" type="slidenum">
              <a:rPr lang="en-US" smtClean="0"/>
              <a:t>9</a:t>
            </a:fld>
            <a:endParaRPr lang="en-US" dirty="0"/>
          </a:p>
        </p:txBody>
      </p:sp>
      <p:pic>
        <p:nvPicPr>
          <p:cNvPr id="7" name="图片 1">
            <a:extLst>
              <a:ext uri="{FF2B5EF4-FFF2-40B4-BE49-F238E27FC236}">
                <a16:creationId xmlns:a16="http://schemas.microsoft.com/office/drawing/2014/main" id="{C4805C0D-1274-BE38-9A8C-D5979E8BEE42}"/>
              </a:ext>
            </a:extLst>
          </p:cNvPr>
          <p:cNvPicPr>
            <a:picLocks noChangeAspect="1"/>
          </p:cNvPicPr>
          <p:nvPr>
            <p:custDataLst>
              <p:tags r:id="rId1"/>
            </p:custDataLst>
          </p:nvPr>
        </p:nvPicPr>
        <p:blipFill>
          <a:blip r:embed="rId3"/>
          <a:stretch>
            <a:fillRect/>
          </a:stretch>
        </p:blipFill>
        <p:spPr>
          <a:xfrm>
            <a:off x="8873237" y="428625"/>
            <a:ext cx="2366898" cy="1924599"/>
          </a:xfrm>
          <a:prstGeom prst="rect">
            <a:avLst/>
          </a:prstGeom>
          <a:ln>
            <a:noFill/>
          </a:ln>
          <a:effectLst>
            <a:softEdge rad="112500"/>
          </a:effectLst>
        </p:spPr>
      </p:pic>
      <p:sp>
        <p:nvSpPr>
          <p:cNvPr id="9" name="Text Placeholder 8">
            <a:extLst>
              <a:ext uri="{FF2B5EF4-FFF2-40B4-BE49-F238E27FC236}">
                <a16:creationId xmlns:a16="http://schemas.microsoft.com/office/drawing/2014/main" id="{7B58A9B5-4924-0CFF-50B3-B1455644ADDE}"/>
              </a:ext>
            </a:extLst>
          </p:cNvPr>
          <p:cNvSpPr>
            <a:spLocks noGrp="1"/>
          </p:cNvSpPr>
          <p:nvPr>
            <p:ph type="body" sz="quarter" idx="19"/>
          </p:nvPr>
        </p:nvSpPr>
        <p:spPr>
          <a:xfrm>
            <a:off x="304800" y="1554164"/>
            <a:ext cx="5875734" cy="590931"/>
          </a:xfrm>
        </p:spPr>
        <p:txBody>
          <a:bodyPr/>
          <a:lstStyle/>
          <a:p>
            <a:r>
              <a:rPr lang="en-US" dirty="0"/>
              <a:t>Microsoft Excel</a:t>
            </a:r>
          </a:p>
        </p:txBody>
      </p:sp>
      <p:sp>
        <p:nvSpPr>
          <p:cNvPr id="10" name="TextBox 9">
            <a:extLst>
              <a:ext uri="{FF2B5EF4-FFF2-40B4-BE49-F238E27FC236}">
                <a16:creationId xmlns:a16="http://schemas.microsoft.com/office/drawing/2014/main" id="{C5AD4C81-3A51-BE3F-0B6D-ECDC57920654}"/>
              </a:ext>
            </a:extLst>
          </p:cNvPr>
          <p:cNvSpPr txBox="1"/>
          <p:nvPr/>
        </p:nvSpPr>
        <p:spPr>
          <a:xfrm>
            <a:off x="8038" y="6488668"/>
            <a:ext cx="1364476" cy="369332"/>
          </a:xfrm>
          <a:prstGeom prst="rect">
            <a:avLst/>
          </a:prstGeom>
          <a:noFill/>
        </p:spPr>
        <p:txBody>
          <a:bodyPr wrap="none" rtlCol="0">
            <a:spAutoFit/>
          </a:bodyPr>
          <a:lstStyle/>
          <a:p>
            <a:r>
              <a:rPr lang="en-US" dirty="0">
                <a:solidFill>
                  <a:schemeClr val="bg1"/>
                </a:solidFill>
              </a:rPr>
              <a:t>2025/05/29</a:t>
            </a:r>
          </a:p>
        </p:txBody>
      </p:sp>
      <p:pic>
        <p:nvPicPr>
          <p:cNvPr id="12" name="Picture 11">
            <a:extLst>
              <a:ext uri="{FF2B5EF4-FFF2-40B4-BE49-F238E27FC236}">
                <a16:creationId xmlns:a16="http://schemas.microsoft.com/office/drawing/2014/main" id="{262787AF-9D42-1E39-9B0A-7FE7DF465364}"/>
              </a:ext>
            </a:extLst>
          </p:cNvPr>
          <p:cNvPicPr>
            <a:picLocks noChangeAspect="1"/>
          </p:cNvPicPr>
          <p:nvPr/>
        </p:nvPicPr>
        <p:blipFill>
          <a:blip r:embed="rId4">
            <a:alphaModFix amt="70000"/>
          </a:blip>
          <a:stretch>
            <a:fillRect/>
          </a:stretch>
        </p:blipFill>
        <p:spPr>
          <a:xfrm>
            <a:off x="776904" y="4149480"/>
            <a:ext cx="6231792" cy="2090247"/>
          </a:xfrm>
          <a:prstGeom prst="rect">
            <a:avLst/>
          </a:prstGeom>
        </p:spPr>
      </p:pic>
    </p:spTree>
    <p:extLst>
      <p:ext uri="{BB962C8B-B14F-4D97-AF65-F5344CB8AC3E}">
        <p14:creationId xmlns:p14="http://schemas.microsoft.com/office/powerpoint/2010/main" val="743418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I0NDc1NWNjMDQyNWNmYjZmODgzODQ3ZWQ3YTQ0N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E6351-E64A-42DD-A554-7DF752222129}">
  <ds:schemaRefs/>
</ds:datastoreItem>
</file>

<file path=customXml/itemProps2.xml><?xml version="1.0" encoding="utf-8"?>
<ds:datastoreItem xmlns:ds="http://schemas.openxmlformats.org/officeDocument/2006/customXml" ds:itemID="{B1C2FF92-1ACE-4D23-9586-85906FF02F9F}">
  <ds:schemaRefs/>
</ds:datastoreItem>
</file>

<file path=customXml/itemProps3.xml><?xml version="1.0" encoding="utf-8"?>
<ds:datastoreItem xmlns:ds="http://schemas.openxmlformats.org/officeDocument/2006/customXml" ds:itemID="{530CA71C-6B24-463C-853F-076A02E27CBC}">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1981</TotalTime>
  <Words>1795</Words>
  <Application>Microsoft Office PowerPoint</Application>
  <PresentationFormat>Widescreen</PresentationFormat>
  <Paragraphs>159</Paragraphs>
  <Slides>24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Black</vt:lpstr>
      <vt:lpstr>Calibri</vt:lpstr>
      <vt:lpstr>Segoe UI</vt:lpstr>
      <vt:lpstr>Segoe UI Black</vt:lpstr>
      <vt:lpstr>Segoe UI Semibold</vt:lpstr>
      <vt:lpstr>Segoe UI Semilight</vt:lpstr>
      <vt:lpstr>Wingdings</vt:lpstr>
      <vt:lpstr>Storybuilding Neal Creative</vt:lpstr>
      <vt:lpstr>On-hand Tool Tips 日常工具使用技巧</vt:lpstr>
      <vt:lpstr>How to Customize PowerBI Theme to add your desired fonts</vt:lpstr>
      <vt:lpstr>Step 1, export the default theme  Step 2, Get Theme from Downloaded Power BI Template  Step 3, Check Readiness of Desired Fonts  Step 4, Understand Theme JSON Structure and Customize to Add New Font  Step 5, Import Customized Theme</vt:lpstr>
      <vt:lpstr>How to Replace Value with a value from Another Column?</vt:lpstr>
      <vt:lpstr>How to input data in Excel using “form”</vt:lpstr>
      <vt:lpstr>PowerPoint Presentation</vt:lpstr>
      <vt:lpstr>Learn TEXTSPLIT() Function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two Ontologies in Protégé</vt:lpstr>
      <vt:lpstr>Quick Tutorial on SWRL in Protégé – apply property</vt:lpstr>
      <vt:lpstr>在Protégé创建SWRL规则来添加对象实例的属性值</vt:lpstr>
      <vt:lpstr>使用Protégé建立参考的 家庭成员关系信息图</vt:lpstr>
      <vt:lpstr>Research on SWRL’s transferable rules</vt:lpstr>
      <vt:lpstr>PowerPoint Presentation</vt:lpstr>
      <vt:lpstr>How to Change between Class and Individual in Ontology (Protégé)</vt:lpstr>
      <vt:lpstr>Ontology View on UML Diagrams</vt:lpstr>
      <vt:lpstr>Setup C/C++ Compiler for VS Code behind Firewall</vt:lpstr>
      <vt:lpstr>防火墙后面，如何在VSCODE中安装配置C/C++编译环境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Customize PowerBI There to add your desired fonts</dc:title>
  <dc:creator>Zhao Xiaoqi</dc:creator>
  <cp:lastModifiedBy>Xiaoqi Zhao</cp:lastModifiedBy>
  <cp:revision>37</cp:revision>
  <dcterms:created xsi:type="dcterms:W3CDTF">2023-09-05T16:53:00Z</dcterms:created>
  <dcterms:modified xsi:type="dcterms:W3CDTF">2025-05-29T11:19:33Z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9540963-e559-4020-8a90-fe8a502c2801_Enabled">
    <vt:lpwstr>true</vt:lpwstr>
  </property>
  <property fmtid="{D5CDD505-2E9C-101B-9397-08002B2CF9AE}" pid="4" name="MSIP_Label_19540963-e559-4020-8a90-fe8a502c2801_SetDate">
    <vt:lpwstr>2023-09-05T16:58:19Z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e9dd408f-b8fd-4972-9cde-7125b7c676c0</vt:lpwstr>
  </property>
  <property fmtid="{D5CDD505-2E9C-101B-9397-08002B2CF9AE}" pid="9" name="MSIP_Label_19540963-e559-4020-8a90-fe8a502c2801_ContentBits">
    <vt:lpwstr>0</vt:lpwstr>
  </property>
  <property fmtid="{D5CDD505-2E9C-101B-9397-08002B2CF9AE}" pid="10" name="ICV">
    <vt:lpwstr>32814DECDD06427CB47EFDB305ECBE3D_12</vt:lpwstr>
  </property>
  <property fmtid="{D5CDD505-2E9C-101B-9397-08002B2CF9AE}" pid="11" name="KSOProductBuildVer">
    <vt:lpwstr>2052-12.1.0.15990</vt:lpwstr>
  </property>
</Properties>
</file>